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99" r:id="rId3"/>
    <p:sldId id="257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7" r:id="rId12"/>
    <p:sldId id="290" r:id="rId13"/>
    <p:sldId id="291" r:id="rId14"/>
    <p:sldId id="292" r:id="rId15"/>
    <p:sldId id="281" r:id="rId16"/>
    <p:sldId id="293" r:id="rId17"/>
    <p:sldId id="294" r:id="rId18"/>
    <p:sldId id="295" r:id="rId19"/>
    <p:sldId id="296" r:id="rId20"/>
    <p:sldId id="298" r:id="rId21"/>
    <p:sldId id="301" r:id="rId22"/>
    <p:sldId id="302" r:id="rId23"/>
    <p:sldId id="300" r:id="rId24"/>
    <p:sldId id="303" r:id="rId25"/>
    <p:sldId id="304" r:id="rId26"/>
    <p:sldId id="305" r:id="rId27"/>
    <p:sldId id="306" r:id="rId28"/>
  </p:sldIdLst>
  <p:sldSz cx="18288000" cy="10287000"/>
  <p:notesSz cx="6858000" cy="9144000"/>
  <p:embeddedFontLst>
    <p:embeddedFont>
      <p:font typeface="Black Mango Semi-Bold" panose="02020A03060303060403" pitchFamily="18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TAN Pearl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3917"/>
    <a:srgbClr val="AB7942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45" autoAdjust="0"/>
    <p:restoredTop sz="94234" autoAdjust="0"/>
  </p:normalViewPr>
  <p:slideViewPr>
    <p:cSldViewPr>
      <p:cViewPr varScale="1">
        <p:scale>
          <a:sx n="63" d="100"/>
          <a:sy n="63" d="100"/>
        </p:scale>
        <p:origin x="360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GB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ABF77-401B-C24A-AB88-FAFC39511209}" type="datetimeFigureOut">
              <a:rPr lang="ru-GB" smtClean="0"/>
              <a:t>20/09/2024</a:t>
            </a:fld>
            <a:endParaRPr lang="ru-GB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GB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1C578-9874-AD48-BD89-130A429A041C}" type="slidenum">
              <a:rPr lang="ru-GB" smtClean="0"/>
              <a:t>‹#›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58630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1C578-9874-AD48-BD89-130A429A041C}" type="slidenum">
              <a:rPr lang="ru-GB" smtClean="0"/>
              <a:t>5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396741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GB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41C578-9874-AD48-BD89-130A429A041C}" type="slidenum">
              <a:rPr lang="ru-GB" smtClean="0"/>
              <a:t>13</a:t>
            </a:fld>
            <a:endParaRPr lang="ru-GB"/>
          </a:p>
        </p:txBody>
      </p:sp>
    </p:spTree>
    <p:extLst>
      <p:ext uri="{BB962C8B-B14F-4D97-AF65-F5344CB8AC3E}">
        <p14:creationId xmlns:p14="http://schemas.microsoft.com/office/powerpoint/2010/main" val="11339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ru-GB"/>
          </a:p>
        </p:txBody>
      </p:sp>
      <p:sp>
        <p:nvSpPr>
          <p:cNvPr id="3" name="Freeform 3"/>
          <p:cNvSpPr/>
          <p:nvPr/>
        </p:nvSpPr>
        <p:spPr>
          <a:xfrm rot="3541140">
            <a:off x="-1095014" y="-162145"/>
            <a:ext cx="21187013" cy="15331855"/>
          </a:xfrm>
          <a:custGeom>
            <a:avLst/>
            <a:gdLst/>
            <a:ahLst/>
            <a:cxnLst/>
            <a:rect l="l" t="t" r="r" b="b"/>
            <a:pathLst>
              <a:path w="21187013" h="15331855">
                <a:moveTo>
                  <a:pt x="0" y="0"/>
                </a:moveTo>
                <a:lnTo>
                  <a:pt x="21187013" y="0"/>
                </a:lnTo>
                <a:lnTo>
                  <a:pt x="21187013" y="15331855"/>
                </a:lnTo>
                <a:lnTo>
                  <a:pt x="0" y="15331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53" r="-6059"/>
            </a:stretch>
          </a:blipFill>
        </p:spPr>
        <p:txBody>
          <a:bodyPr/>
          <a:lstStyle/>
          <a:p>
            <a:endParaRPr lang="ru-GB"/>
          </a:p>
        </p:txBody>
      </p:sp>
      <p:sp>
        <p:nvSpPr>
          <p:cNvPr id="4" name="TextBox 4"/>
          <p:cNvSpPr txBox="1"/>
          <p:nvPr/>
        </p:nvSpPr>
        <p:spPr>
          <a:xfrm>
            <a:off x="2537786" y="1333500"/>
            <a:ext cx="14073814" cy="7385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922"/>
              </a:lnSpc>
            </a:pPr>
            <a:r>
              <a:rPr lang="ru-RU" sz="11038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Джон </a:t>
            </a:r>
          </a:p>
          <a:p>
            <a:pPr>
              <a:lnSpc>
                <a:spcPts val="11922"/>
              </a:lnSpc>
            </a:pPr>
            <a:r>
              <a:rPr lang="ru-RU" sz="11038" b="1" spc="540" dirty="0" err="1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Андрюс</a:t>
            </a:r>
            <a:r>
              <a:rPr lang="ru-RU" sz="11038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:</a:t>
            </a:r>
          </a:p>
          <a:p>
            <a:pPr>
              <a:lnSpc>
                <a:spcPts val="11922"/>
              </a:lnSpc>
            </a:pPr>
            <a:r>
              <a:rPr lang="ru-RU" sz="11038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«Лучший из наших рядов»</a:t>
            </a:r>
            <a:endParaRPr lang="ru-RU" sz="3600" spc="540" dirty="0">
              <a:solidFill>
                <a:srgbClr val="9B7266"/>
              </a:solidFill>
              <a:latin typeface="Black Mango Semi-Bold"/>
              <a:ea typeface="Black Mango Semi-Bold"/>
              <a:cs typeface="Black Mango Semi-Bold"/>
              <a:sym typeface="Black Mango Semi-Bold"/>
            </a:endParaRPr>
          </a:p>
          <a:p>
            <a:pPr>
              <a:lnSpc>
                <a:spcPts val="11922"/>
              </a:lnSpc>
            </a:pPr>
            <a:r>
              <a:rPr lang="ru-RU" sz="3600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  Центр историко-теологических исследований ЕАД</a:t>
            </a:r>
            <a:endParaRPr lang="en-US" sz="3600" spc="540" dirty="0">
              <a:solidFill>
                <a:srgbClr val="9B7266"/>
              </a:solidFill>
              <a:latin typeface="Black Mango Semi-Bold"/>
              <a:ea typeface="Black Mango Semi-Bold"/>
              <a:cs typeface="Black Mango Semi-Bold"/>
              <a:sym typeface="Black Mango Semi-Bold"/>
            </a:endParaRP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C79C6CF0-0894-C191-80FA-600EE7F98914}"/>
              </a:ext>
            </a:extLst>
          </p:cNvPr>
          <p:cNvGrpSpPr>
            <a:grpSpLocks noChangeAspect="1"/>
          </p:cNvGrpSpPr>
          <p:nvPr/>
        </p:nvGrpSpPr>
        <p:grpSpPr>
          <a:xfrm>
            <a:off x="10591800" y="0"/>
            <a:ext cx="3106680" cy="4841732"/>
            <a:chOff x="0" y="0"/>
            <a:chExt cx="3365500" cy="524510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FA527A24-784B-0572-EEB2-97ACE42AAB33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14036" r="-14036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B4708A21-4230-7E35-0D76-A28620825DCA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F9F09B9F-E8E4-0B54-8D20-F78BB707FD94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925800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7459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FECAF38-9F68-FE89-4070-492ACD172629}"/>
              </a:ext>
            </a:extLst>
          </p:cNvPr>
          <p:cNvGrpSpPr>
            <a:grpSpLocks noChangeAspect="1"/>
          </p:cNvGrpSpPr>
          <p:nvPr/>
        </p:nvGrpSpPr>
        <p:grpSpPr>
          <a:xfrm>
            <a:off x="14706600" y="266700"/>
            <a:ext cx="3352800" cy="5225307"/>
            <a:chOff x="0" y="0"/>
            <a:chExt cx="3365500" cy="52451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AA016E2-C3FF-5E75-98C6-C93BEE2E3A19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2817" r="-281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FE1CD-00DE-91FF-075A-0F988F81EE41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92903F9-2B21-6618-8974-0CD67629E6AE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9" name="Объект 2">
            <a:extLst>
              <a:ext uri="{FF2B5EF4-FFF2-40B4-BE49-F238E27FC236}">
                <a16:creationId xmlns:a16="http://schemas.microsoft.com/office/drawing/2014/main" id="{BE4DE8A5-700F-C6BD-9746-B922DC61E812}"/>
              </a:ext>
            </a:extLst>
          </p:cNvPr>
          <p:cNvSpPr txBox="1">
            <a:spLocks/>
          </p:cNvSpPr>
          <p:nvPr/>
        </p:nvSpPr>
        <p:spPr>
          <a:xfrm>
            <a:off x="457200" y="419100"/>
            <a:ext cx="14955253" cy="58893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5400" b="1" dirty="0">
                <a:solidFill>
                  <a:srgbClr val="913917"/>
                </a:solidFill>
              </a:rPr>
              <a:t>    Деятельность и вклад (3):</a:t>
            </a:r>
            <a:endParaRPr lang="ru-GB" sz="5400" dirty="0">
              <a:solidFill>
                <a:srgbClr val="913917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1860 – развитие первого издательства.</a:t>
            </a: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1862 – создание Минисотской конференции.</a:t>
            </a: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1863 – организация Генеральной конференции.</a:t>
            </a: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1863 – оформление церковной недвижимости.</a:t>
            </a: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1863 – Устав церкви АСД.</a:t>
            </a: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1864 – Продвигал невоюющий статус АСД в органах власти.</a:t>
            </a: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1867-1869 – Третий президент ГК.</a:t>
            </a:r>
          </a:p>
          <a:p>
            <a:pPr marL="0" indent="0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1869-1870 – Главный редактор Ревью энд Геральд.</a:t>
            </a:r>
          </a:p>
        </p:txBody>
      </p:sp>
    </p:spTree>
    <p:extLst>
      <p:ext uri="{BB962C8B-B14F-4D97-AF65-F5344CB8AC3E}">
        <p14:creationId xmlns:p14="http://schemas.microsoft.com/office/powerpoint/2010/main" val="37838484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32AB95C3-3A35-3048-2D13-A61E1CE58A82}"/>
              </a:ext>
            </a:extLst>
          </p:cNvPr>
          <p:cNvGrpSpPr>
            <a:grpSpLocks noChangeAspect="1"/>
          </p:cNvGrpSpPr>
          <p:nvPr/>
        </p:nvGrpSpPr>
        <p:grpSpPr>
          <a:xfrm>
            <a:off x="2361091" y="1159816"/>
            <a:ext cx="11964510" cy="8792192"/>
            <a:chOff x="132093" y="291638"/>
            <a:chExt cx="6947053" cy="5105079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A71C2CE-05BC-C1DA-AB7F-91363DB00BEB}"/>
                </a:ext>
              </a:extLst>
            </p:cNvPr>
            <p:cNvSpPr/>
            <p:nvPr/>
          </p:nvSpPr>
          <p:spPr>
            <a:xfrm>
              <a:off x="132093" y="291638"/>
              <a:ext cx="3805688" cy="462048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0E3DE48-F6AA-8032-5BD9-8EA1A3B41474}"/>
                </a:ext>
              </a:extLst>
            </p:cNvPr>
            <p:cNvSpPr/>
            <p:nvPr/>
          </p:nvSpPr>
          <p:spPr>
            <a:xfrm>
              <a:off x="2226208" y="4861190"/>
              <a:ext cx="4852938" cy="535527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B35605-AB93-9E9F-BDA2-106A274BD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95" y="2642411"/>
            <a:ext cx="4649558" cy="6927199"/>
          </a:xfrm>
          <a:prstGeom prst="rect">
            <a:avLst/>
          </a:prstGeom>
          <a:effectLst>
            <a:glow rad="425888">
              <a:schemeClr val="accent1">
                <a:alpha val="40834"/>
              </a:schemeClr>
            </a:glow>
          </a:effectLst>
        </p:spPr>
      </p:pic>
      <p:sp>
        <p:nvSpPr>
          <p:cNvPr id="13" name="Объект 2">
            <a:extLst>
              <a:ext uri="{FF2B5EF4-FFF2-40B4-BE49-F238E27FC236}">
                <a16:creationId xmlns:a16="http://schemas.microsoft.com/office/drawing/2014/main" id="{B40A00E3-B0DA-DBE2-C101-6D0B7A6E7D94}"/>
              </a:ext>
            </a:extLst>
          </p:cNvPr>
          <p:cNvSpPr txBox="1">
            <a:spLocks/>
          </p:cNvSpPr>
          <p:nvPr/>
        </p:nvSpPr>
        <p:spPr>
          <a:xfrm>
            <a:off x="5408842" y="3729612"/>
            <a:ext cx="4649558" cy="31117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800" dirty="0">
                <a:solidFill>
                  <a:srgbClr val="913917"/>
                </a:solidFill>
              </a:rPr>
              <a:t>Книга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800" dirty="0">
                <a:solidFill>
                  <a:srgbClr val="913917"/>
                </a:solidFill>
              </a:rPr>
              <a:t>«История субботы» – основной  труд Джона </a:t>
            </a:r>
            <a:r>
              <a:rPr lang="ru-RU" sz="4800" dirty="0" err="1">
                <a:solidFill>
                  <a:srgbClr val="913917"/>
                </a:solidFill>
              </a:rPr>
              <a:t>Андрюса</a:t>
            </a:r>
            <a:endParaRPr lang="ru-GB" sz="4800" dirty="0">
              <a:solidFill>
                <a:srgbClr val="913917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864AE6-0513-6DD6-3EBE-B997C6052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473" y="1159816"/>
            <a:ext cx="4932793" cy="5681520"/>
          </a:xfrm>
          <a:prstGeom prst="rect">
            <a:avLst/>
          </a:prstGeom>
          <a:effectLst>
            <a:glow rad="411994">
              <a:schemeClr val="accent1">
                <a:alpha val="23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23632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7459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FECAF38-9F68-FE89-4070-492ACD172629}"/>
              </a:ext>
            </a:extLst>
          </p:cNvPr>
          <p:cNvGrpSpPr>
            <a:grpSpLocks noChangeAspect="1"/>
          </p:cNvGrpSpPr>
          <p:nvPr/>
        </p:nvGrpSpPr>
        <p:grpSpPr>
          <a:xfrm>
            <a:off x="11898130" y="342900"/>
            <a:ext cx="3555209" cy="5540760"/>
            <a:chOff x="0" y="0"/>
            <a:chExt cx="3365500" cy="52451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AA016E2-C3FF-5E75-98C6-C93BEE2E3A19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2817" r="-281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FE1CD-00DE-91FF-075A-0F988F81EE41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92903F9-2B21-6618-8974-0CD67629E6AE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8" name="Объект 2">
            <a:extLst>
              <a:ext uri="{FF2B5EF4-FFF2-40B4-BE49-F238E27FC236}">
                <a16:creationId xmlns:a16="http://schemas.microsoft.com/office/drawing/2014/main" id="{2064705D-CF2D-E458-260B-152EB2127787}"/>
              </a:ext>
            </a:extLst>
          </p:cNvPr>
          <p:cNvSpPr txBox="1">
            <a:spLocks/>
          </p:cNvSpPr>
          <p:nvPr/>
        </p:nvSpPr>
        <p:spPr>
          <a:xfrm>
            <a:off x="1066800" y="1005856"/>
            <a:ext cx="12039600" cy="543304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itchFamily="34" charset="0"/>
              <a:buNone/>
            </a:pPr>
            <a:r>
              <a:rPr lang="ru-RU" sz="4800" dirty="0">
                <a:solidFill>
                  <a:srgbClr val="913917"/>
                </a:solidFill>
              </a:rPr>
              <a:t>В</a:t>
            </a:r>
            <a:r>
              <a:rPr lang="ru-GB" sz="4800" dirty="0">
                <a:solidFill>
                  <a:srgbClr val="913917"/>
                </a:solidFill>
              </a:rPr>
              <a:t> 1873 г. Церковь АСД приняла решение отправить Джона Андрюса первым миссионером в Европу.</a:t>
            </a:r>
          </a:p>
          <a:p>
            <a:pPr marL="0" indent="0" fontAlgn="base">
              <a:spcBef>
                <a:spcPts val="120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ru-RU" sz="4800" dirty="0">
                <a:solidFill>
                  <a:srgbClr val="913917"/>
                </a:solidFill>
                <a:latin typeface="Open Sans" panose="020B0606030504020204" pitchFamily="34" charset="0"/>
              </a:rPr>
              <a:t>Пастор </a:t>
            </a:r>
            <a:r>
              <a:rPr lang="ru-RU" sz="4800" dirty="0" err="1">
                <a:solidFill>
                  <a:srgbClr val="913917"/>
                </a:solidFill>
                <a:latin typeface="Open Sans" panose="020B0606030504020204" pitchFamily="34" charset="0"/>
              </a:rPr>
              <a:t>Андрюс</a:t>
            </a:r>
            <a:r>
              <a:rPr lang="ru-RU" sz="4800" dirty="0">
                <a:solidFill>
                  <a:srgbClr val="913917"/>
                </a:solidFill>
                <a:latin typeface="Open Sans" panose="020B0606030504020204" pitchFamily="34" charset="0"/>
              </a:rPr>
              <a:t> был самым подходящим кандидатом:</a:t>
            </a:r>
          </a:p>
          <a:p>
            <a:pPr marL="0" indent="0" fontAlgn="base">
              <a:buFont typeface="Arial" pitchFamily="34" charset="0"/>
              <a:buNone/>
            </a:pPr>
            <a:r>
              <a:rPr lang="ru-RU" sz="4800" dirty="0">
                <a:solidFill>
                  <a:srgbClr val="913917"/>
                </a:solidFill>
                <a:latin typeface="Open Sans" panose="020B0606030504020204" pitchFamily="34" charset="0"/>
              </a:rPr>
              <a:t>Он был опытным евангелистом, предприимчивым и грамотным служителем, на протяжении трех лет вел переписку с верующими из Европы, читал Библию на французском.</a:t>
            </a:r>
          </a:p>
          <a:p>
            <a:pPr marL="0" indent="0">
              <a:buFont typeface="Arial" pitchFamily="34" charset="0"/>
              <a:buNone/>
            </a:pPr>
            <a:endParaRPr lang="ru-GB" sz="4800" dirty="0">
              <a:solidFill>
                <a:srgbClr val="913917"/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ru-GB" sz="4800" dirty="0">
              <a:solidFill>
                <a:srgbClr val="9139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346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3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3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6" name="Объект 4">
            <a:extLst>
              <a:ext uri="{FF2B5EF4-FFF2-40B4-BE49-F238E27FC236}">
                <a16:creationId xmlns:a16="http://schemas.microsoft.com/office/drawing/2014/main" id="{1628864E-5897-3A35-51C7-67FC984E8598}"/>
              </a:ext>
            </a:extLst>
          </p:cNvPr>
          <p:cNvSpPr txBox="1">
            <a:spLocks/>
          </p:cNvSpPr>
          <p:nvPr/>
        </p:nvSpPr>
        <p:spPr>
          <a:xfrm>
            <a:off x="838199" y="3543300"/>
            <a:ext cx="6218461" cy="60960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В</a:t>
            </a:r>
            <a:r>
              <a:rPr lang="ru-GB" sz="5400" dirty="0">
                <a:solidFill>
                  <a:srgbClr val="913917"/>
                </a:solidFill>
              </a:rPr>
              <a:t> 1874 году Джон Андрюс отправился в Европу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на корабле со своими детьми подростками.</a:t>
            </a:r>
          </a:p>
        </p:txBody>
      </p:sp>
      <p:grpSp>
        <p:nvGrpSpPr>
          <p:cNvPr id="17" name="Group 10">
            <a:extLst>
              <a:ext uri="{FF2B5EF4-FFF2-40B4-BE49-F238E27FC236}">
                <a16:creationId xmlns:a16="http://schemas.microsoft.com/office/drawing/2014/main" id="{27934E05-29E3-2F8E-FA81-86A478A3B228}"/>
              </a:ext>
            </a:extLst>
          </p:cNvPr>
          <p:cNvGrpSpPr>
            <a:grpSpLocks noChangeAspect="1"/>
          </p:cNvGrpSpPr>
          <p:nvPr/>
        </p:nvGrpSpPr>
        <p:grpSpPr>
          <a:xfrm>
            <a:off x="8152698" y="800100"/>
            <a:ext cx="5796209" cy="9033337"/>
            <a:chOff x="0" y="0"/>
            <a:chExt cx="3365500" cy="5245100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767F27C-291B-F9EF-B81B-CD0DF69B178D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5"/>
              <a:stretch>
                <a:fillRect l="-1166" r="-1166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646F1B2-39D0-045F-C0DD-C502F95322E6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6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ED083E9A-99E7-198C-73D5-580F6E9DBD9C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7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</p:spTree>
    <p:extLst>
      <p:ext uri="{BB962C8B-B14F-4D97-AF65-F5344CB8AC3E}">
        <p14:creationId xmlns:p14="http://schemas.microsoft.com/office/powerpoint/2010/main" val="831988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307110AD-30FF-1E4D-38F2-5BDD616DFAAA}"/>
              </a:ext>
            </a:extLst>
          </p:cNvPr>
          <p:cNvGrpSpPr>
            <a:grpSpLocks noChangeAspect="1"/>
          </p:cNvGrpSpPr>
          <p:nvPr/>
        </p:nvGrpSpPr>
        <p:grpSpPr>
          <a:xfrm>
            <a:off x="2970406" y="244850"/>
            <a:ext cx="11583794" cy="8022850"/>
            <a:chOff x="0" y="0"/>
            <a:chExt cx="3429000" cy="2374900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61F261A9-B87F-44DC-45E8-8E722F670E66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355" b="-355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8A597F0A-A701-4911-54CF-ACF76F384155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6" name="Объект 4">
            <a:extLst>
              <a:ext uri="{FF2B5EF4-FFF2-40B4-BE49-F238E27FC236}">
                <a16:creationId xmlns:a16="http://schemas.microsoft.com/office/drawing/2014/main" id="{1628864E-5897-3A35-51C7-67FC984E8598}"/>
              </a:ext>
            </a:extLst>
          </p:cNvPr>
          <p:cNvSpPr txBox="1">
            <a:spLocks/>
          </p:cNvSpPr>
          <p:nvPr/>
        </p:nvSpPr>
        <p:spPr>
          <a:xfrm>
            <a:off x="838200" y="8437293"/>
            <a:ext cx="15087600" cy="12020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4800" dirty="0">
                <a:solidFill>
                  <a:srgbClr val="913917"/>
                </a:solidFill>
              </a:rPr>
              <a:t>В</a:t>
            </a:r>
            <a:r>
              <a:rPr lang="ru-GB" sz="4800" dirty="0">
                <a:solidFill>
                  <a:srgbClr val="913917"/>
                </a:solidFill>
              </a:rPr>
              <a:t> 1874 году Джон Андрюс отправился в Европу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GB" sz="4800" dirty="0">
                <a:solidFill>
                  <a:srgbClr val="913917"/>
                </a:solidFill>
              </a:rPr>
              <a:t>на корабле со своими детьми подростками.</a:t>
            </a:r>
          </a:p>
        </p:txBody>
      </p:sp>
    </p:spTree>
    <p:extLst>
      <p:ext uri="{BB962C8B-B14F-4D97-AF65-F5344CB8AC3E}">
        <p14:creationId xmlns:p14="http://schemas.microsoft.com/office/powerpoint/2010/main" val="96132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62000" y="-282309"/>
            <a:ext cx="18934658" cy="5482445"/>
            <a:chOff x="0" y="0"/>
            <a:chExt cx="4986906" cy="1443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6906" cy="1443936"/>
            </a:xfrm>
            <a:custGeom>
              <a:avLst/>
              <a:gdLst/>
              <a:ahLst/>
              <a:cxnLst/>
              <a:rect l="l" t="t" r="r" b="b"/>
              <a:pathLst>
                <a:path w="4986906" h="1443936">
                  <a:moveTo>
                    <a:pt x="0" y="0"/>
                  </a:moveTo>
                  <a:lnTo>
                    <a:pt x="4986906" y="0"/>
                  </a:lnTo>
                  <a:lnTo>
                    <a:pt x="4986906" y="1443936"/>
                  </a:lnTo>
                  <a:lnTo>
                    <a:pt x="0" y="1443936"/>
                  </a:lnTo>
                  <a:close/>
                </a:path>
              </a:pathLst>
            </a:custGeom>
            <a:solidFill>
              <a:srgbClr val="754F40"/>
            </a:solid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86906" cy="1501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14864" y="3474655"/>
            <a:ext cx="3819649" cy="3819649"/>
            <a:chOff x="0" y="0"/>
            <a:chExt cx="4572000" cy="4572000"/>
          </a:xfrm>
        </p:grpSpPr>
        <p:sp>
          <p:nvSpPr>
            <p:cNvPr id="6" name="Freeform 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2"/>
              <a:stretch>
                <a:fillRect t="-14046" b="-14046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3"/>
              <a:stretch>
                <a:fillRect r="-33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234738" y="3474655"/>
            <a:ext cx="3819649" cy="3819649"/>
            <a:chOff x="0" y="0"/>
            <a:chExt cx="4572000" cy="4572000"/>
          </a:xfrm>
        </p:grpSpPr>
        <p:sp>
          <p:nvSpPr>
            <p:cNvPr id="9" name="Freeform 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4"/>
              <a:stretch>
                <a:fillRect t="-4780" b="-4780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3"/>
              <a:stretch>
                <a:fillRect r="-33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850387" y="3474655"/>
            <a:ext cx="3819649" cy="3819649"/>
            <a:chOff x="0" y="0"/>
            <a:chExt cx="4572000" cy="4572000"/>
          </a:xfrm>
        </p:grpSpPr>
        <p:sp>
          <p:nvSpPr>
            <p:cNvPr id="12" name="Freeform 12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5"/>
              <a:stretch>
                <a:fillRect t="-25901" b="-25901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3"/>
              <a:stretch>
                <a:fillRect r="-33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437613" y="1086997"/>
            <a:ext cx="7412774" cy="1244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3"/>
              </a:lnSpc>
              <a:spcBef>
                <a:spcPct val="0"/>
              </a:spcBef>
            </a:pPr>
            <a:r>
              <a:rPr lang="en-US" sz="7266" b="1" dirty="0" err="1">
                <a:solidFill>
                  <a:srgbClr val="FFFFFF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Семья</a:t>
            </a:r>
            <a:r>
              <a:rPr lang="en-US" sz="7266" b="1" dirty="0">
                <a:solidFill>
                  <a:srgbClr val="FFFFFF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 </a:t>
            </a:r>
            <a:r>
              <a:rPr lang="en-US" sz="7266" b="1" dirty="0" err="1">
                <a:solidFill>
                  <a:srgbClr val="FFFFFF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Андрюс</a:t>
            </a:r>
            <a:endParaRPr lang="en-US" sz="7266" b="1" dirty="0">
              <a:solidFill>
                <a:srgbClr val="FFFFFF"/>
              </a:solidFill>
              <a:latin typeface="Black Mango Semi-Bold"/>
              <a:ea typeface="Black Mango Semi-Bold"/>
              <a:cs typeface="Black Mango Semi-Bold"/>
              <a:sym typeface="Black Mango Semi-Bold"/>
            </a:endParaRPr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26AFB43E-3D80-D4F0-E35A-347F040E0B24}"/>
              </a:ext>
            </a:extLst>
          </p:cNvPr>
          <p:cNvSpPr txBox="1">
            <a:spLocks/>
          </p:cNvSpPr>
          <p:nvPr/>
        </p:nvSpPr>
        <p:spPr>
          <a:xfrm>
            <a:off x="0" y="7353300"/>
            <a:ext cx="18288000" cy="12020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ru-RU" sz="4800" dirty="0">
                <a:solidFill>
                  <a:srgbClr val="913917"/>
                </a:solidFill>
              </a:rPr>
              <a:t>	Отец, Д. </a:t>
            </a:r>
            <a:r>
              <a:rPr lang="ru-RU" sz="4800" dirty="0" err="1">
                <a:solidFill>
                  <a:srgbClr val="913917"/>
                </a:solidFill>
              </a:rPr>
              <a:t>Андрюс</a:t>
            </a:r>
            <a:r>
              <a:rPr lang="ru-RU" sz="4800" dirty="0">
                <a:solidFill>
                  <a:srgbClr val="913917"/>
                </a:solidFill>
              </a:rPr>
              <a:t>		     Сын, Чарльз (15)		Дочь, Мэри (12)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ru-RU" sz="4700" dirty="0">
              <a:solidFill>
                <a:srgbClr val="913917"/>
              </a:solidFill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4700" dirty="0">
                <a:solidFill>
                  <a:srgbClr val="913917"/>
                </a:solidFill>
              </a:rPr>
              <a:t>Самоотверженность пастора </a:t>
            </a:r>
            <a:r>
              <a:rPr lang="ru-RU" sz="4700" dirty="0" err="1">
                <a:solidFill>
                  <a:srgbClr val="913917"/>
                </a:solidFill>
              </a:rPr>
              <a:t>Андрюса</a:t>
            </a:r>
            <a:r>
              <a:rPr lang="ru-RU" sz="4700" dirty="0">
                <a:solidFill>
                  <a:srgbClr val="913917"/>
                </a:solidFill>
              </a:rPr>
              <a:t>, пожалуй, не имеет </a:t>
            </a:r>
            <a:r>
              <a:rPr lang="ru-RU" sz="4700" dirty="0" err="1">
                <a:solidFill>
                  <a:srgbClr val="913917"/>
                </a:solidFill>
              </a:rPr>
              <a:t>сравнени</a:t>
            </a:r>
            <a:r>
              <a:rPr lang="ru-RU" sz="4700" dirty="0">
                <a:solidFill>
                  <a:srgbClr val="913917"/>
                </a:solidFill>
              </a:rPr>
              <a:t> – за два года до поездки в Европу умерла его жена Ангелина…</a:t>
            </a:r>
            <a:endParaRPr lang="ru-GB" sz="4700" dirty="0">
              <a:solidFill>
                <a:srgbClr val="91391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8" name="Group 4">
            <a:extLst>
              <a:ext uri="{FF2B5EF4-FFF2-40B4-BE49-F238E27FC236}">
                <a16:creationId xmlns:a16="http://schemas.microsoft.com/office/drawing/2014/main" id="{BA08D1A6-D8CD-3E17-7F8C-7302886D818C}"/>
              </a:ext>
            </a:extLst>
          </p:cNvPr>
          <p:cNvGrpSpPr>
            <a:grpSpLocks noChangeAspect="1"/>
          </p:cNvGrpSpPr>
          <p:nvPr/>
        </p:nvGrpSpPr>
        <p:grpSpPr>
          <a:xfrm>
            <a:off x="3505200" y="1257300"/>
            <a:ext cx="9823452" cy="6803650"/>
            <a:chOff x="0" y="0"/>
            <a:chExt cx="3429000" cy="2374900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DA910BC6-A28F-3CB4-A29F-13D24905A61B}"/>
                </a:ext>
              </a:extLst>
            </p:cNvPr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l="-3111" r="-3111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021397C-19F2-DFCD-D8D4-3AC4C7978C7E}"/>
                </a:ext>
              </a:extLst>
            </p:cNvPr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2" name="Объект 6">
            <a:extLst>
              <a:ext uri="{FF2B5EF4-FFF2-40B4-BE49-F238E27FC236}">
                <a16:creationId xmlns:a16="http://schemas.microsoft.com/office/drawing/2014/main" id="{D8F303C7-ECE9-2C69-490D-22344F227678}"/>
              </a:ext>
            </a:extLst>
          </p:cNvPr>
          <p:cNvSpPr txBox="1">
            <a:spLocks/>
          </p:cNvSpPr>
          <p:nvPr/>
        </p:nvSpPr>
        <p:spPr>
          <a:xfrm>
            <a:off x="4114800" y="8267700"/>
            <a:ext cx="8382000" cy="109521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GB" sz="4400" dirty="0">
                <a:solidFill>
                  <a:srgbClr val="913917"/>
                </a:solidFill>
              </a:rPr>
              <a:t>Невшатель, Швейцария</a:t>
            </a:r>
          </a:p>
        </p:txBody>
      </p:sp>
    </p:spTree>
    <p:extLst>
      <p:ext uri="{BB962C8B-B14F-4D97-AF65-F5344CB8AC3E}">
        <p14:creationId xmlns:p14="http://schemas.microsoft.com/office/powerpoint/2010/main" val="2399306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32AB95C3-3A35-3048-2D13-A61E1CE58A82}"/>
              </a:ext>
            </a:extLst>
          </p:cNvPr>
          <p:cNvGrpSpPr>
            <a:grpSpLocks noChangeAspect="1"/>
          </p:cNvGrpSpPr>
          <p:nvPr/>
        </p:nvGrpSpPr>
        <p:grpSpPr>
          <a:xfrm>
            <a:off x="9187528" y="287308"/>
            <a:ext cx="5836416" cy="9024836"/>
            <a:chOff x="4095780" y="-214973"/>
            <a:chExt cx="3388846" cy="5240164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7EA2DC8-2531-E12D-8E2C-F29149775E03}"/>
                </a:ext>
              </a:extLst>
            </p:cNvPr>
            <p:cNvSpPr/>
            <p:nvPr/>
          </p:nvSpPr>
          <p:spPr>
            <a:xfrm>
              <a:off x="4119126" y="-204741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8916" r="-8916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A71C2CE-05BC-C1DA-AB7F-91363DB00BEB}"/>
                </a:ext>
              </a:extLst>
            </p:cNvPr>
            <p:cNvSpPr/>
            <p:nvPr/>
          </p:nvSpPr>
          <p:spPr>
            <a:xfrm>
              <a:off x="4095780" y="-214973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0E3DE48-F6AA-8032-5BD9-8EA1A3B41474}"/>
                </a:ext>
              </a:extLst>
            </p:cNvPr>
            <p:cNvSpPr/>
            <p:nvPr/>
          </p:nvSpPr>
          <p:spPr>
            <a:xfrm>
              <a:off x="4119126" y="4555291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</p:grpSp>
      <p:sp>
        <p:nvSpPr>
          <p:cNvPr id="16" name="Объект 2">
            <a:extLst>
              <a:ext uri="{FF2B5EF4-FFF2-40B4-BE49-F238E27FC236}">
                <a16:creationId xmlns:a16="http://schemas.microsoft.com/office/drawing/2014/main" id="{81A77FC3-F7CC-EF61-BC18-D6EF9A41948B}"/>
              </a:ext>
            </a:extLst>
          </p:cNvPr>
          <p:cNvSpPr txBox="1">
            <a:spLocks/>
          </p:cNvSpPr>
          <p:nvPr/>
        </p:nvSpPr>
        <p:spPr>
          <a:xfrm>
            <a:off x="2209800" y="2493169"/>
            <a:ext cx="5029200" cy="43267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Дом, в котором семья Андрюс жила в Невшателе, Швейцария, </a:t>
            </a:r>
          </a:p>
          <a:p>
            <a:pPr marL="0" indent="0" algn="ctr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1874-1876 гг.</a:t>
            </a:r>
          </a:p>
        </p:txBody>
      </p:sp>
    </p:spTree>
    <p:extLst>
      <p:ext uri="{BB962C8B-B14F-4D97-AF65-F5344CB8AC3E}">
        <p14:creationId xmlns:p14="http://schemas.microsoft.com/office/powerpoint/2010/main" val="3737188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32AB95C3-3A35-3048-2D13-A61E1CE58A82}"/>
              </a:ext>
            </a:extLst>
          </p:cNvPr>
          <p:cNvGrpSpPr>
            <a:grpSpLocks noChangeAspect="1"/>
          </p:cNvGrpSpPr>
          <p:nvPr/>
        </p:nvGrpSpPr>
        <p:grpSpPr>
          <a:xfrm>
            <a:off x="3714837" y="335707"/>
            <a:ext cx="8400963" cy="9760793"/>
            <a:chOff x="-940148" y="-186871"/>
            <a:chExt cx="4877919" cy="5667491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A71C2CE-05BC-C1DA-AB7F-91363DB00BEB}"/>
                </a:ext>
              </a:extLst>
            </p:cNvPr>
            <p:cNvSpPr/>
            <p:nvPr/>
          </p:nvSpPr>
          <p:spPr>
            <a:xfrm>
              <a:off x="-707913" y="-186871"/>
              <a:ext cx="4645684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0E3DE48-F6AA-8032-5BD9-8EA1A3B41474}"/>
                </a:ext>
              </a:extLst>
            </p:cNvPr>
            <p:cNvSpPr/>
            <p:nvPr/>
          </p:nvSpPr>
          <p:spPr>
            <a:xfrm>
              <a:off x="-940148" y="4819447"/>
              <a:ext cx="4656696" cy="661173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5F423F64-878F-99DD-D319-F6EC995FECAD}"/>
              </a:ext>
            </a:extLst>
          </p:cNvPr>
          <p:cNvGrpSpPr>
            <a:grpSpLocks noChangeAspect="1"/>
          </p:cNvGrpSpPr>
          <p:nvPr/>
        </p:nvGrpSpPr>
        <p:grpSpPr>
          <a:xfrm>
            <a:off x="12649200" y="1181101"/>
            <a:ext cx="2738034" cy="4267200"/>
            <a:chOff x="0" y="0"/>
            <a:chExt cx="3365500" cy="52451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66D3201-1088-6D5D-1426-2A177B0383E7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6"/>
              <a:stretch>
                <a:fillRect l="-2817" r="-281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A9A5E15-10C1-F2F0-9352-C80F75CAB9BF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05B7DFE-489A-3096-AEDA-C4D1BA5FE0ED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17" name="Group 10">
            <a:extLst>
              <a:ext uri="{FF2B5EF4-FFF2-40B4-BE49-F238E27FC236}">
                <a16:creationId xmlns:a16="http://schemas.microsoft.com/office/drawing/2014/main" id="{904A2B4A-0ABC-29BD-6758-19FC5A03674E}"/>
              </a:ext>
            </a:extLst>
          </p:cNvPr>
          <p:cNvGrpSpPr>
            <a:grpSpLocks noChangeAspect="1"/>
          </p:cNvGrpSpPr>
          <p:nvPr/>
        </p:nvGrpSpPr>
        <p:grpSpPr>
          <a:xfrm>
            <a:off x="685801" y="4000499"/>
            <a:ext cx="2750174" cy="4286121"/>
            <a:chOff x="0" y="0"/>
            <a:chExt cx="3365500" cy="5245100"/>
          </a:xfrm>
        </p:grpSpPr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D0361690-D5D0-4724-B322-844F88F5A68B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7"/>
              <a:stretch>
                <a:fillRect l="-11671" r="-11671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55C28206-9406-830B-651D-A84C2683698A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FDE7B843-4084-BDA8-76EC-ED300A716ECC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D160E71-18D2-07E8-1C09-FB9868772E31}"/>
              </a:ext>
            </a:extLst>
          </p:cNvPr>
          <p:cNvSpPr txBox="1">
            <a:spLocks/>
          </p:cNvSpPr>
          <p:nvPr/>
        </p:nvSpPr>
        <p:spPr>
          <a:xfrm>
            <a:off x="3943437" y="838774"/>
            <a:ext cx="8172363" cy="51162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48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Эллен Уайт высоко оценила роль пастора </a:t>
            </a:r>
            <a:r>
              <a:rPr lang="ru-RU" sz="4800" kern="100" dirty="0" err="1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Андрюса</a:t>
            </a:r>
            <a:r>
              <a:rPr lang="ru-RU" sz="48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была уверена в его пригодности для выполнения этой задачи.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48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Она написала руководителям церкви в Европе: 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48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“Мы направили к вам самого лучшего человека из наших рядов”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48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4800" kern="100" dirty="0" err="1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Опублик</a:t>
            </a:r>
            <a:r>
              <a:rPr lang="ru-RU" sz="48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4800" kern="100" dirty="0" err="1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рукоп</a:t>
            </a:r>
            <a:r>
              <a:rPr lang="ru-RU" sz="48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т. 5, с. 436).</a:t>
            </a:r>
          </a:p>
        </p:txBody>
      </p:sp>
    </p:spTree>
    <p:extLst>
      <p:ext uri="{BB962C8B-B14F-4D97-AF65-F5344CB8AC3E}">
        <p14:creationId xmlns:p14="http://schemas.microsoft.com/office/powerpoint/2010/main" val="2307207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32AB95C3-3A35-3048-2D13-A61E1CE58A82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00" y="419099"/>
            <a:ext cx="12039601" cy="9829801"/>
            <a:chOff x="-265468" y="-138450"/>
            <a:chExt cx="6990651" cy="5707557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A71C2CE-05BC-C1DA-AB7F-91363DB00BEB}"/>
                </a:ext>
              </a:extLst>
            </p:cNvPr>
            <p:cNvSpPr/>
            <p:nvPr/>
          </p:nvSpPr>
          <p:spPr>
            <a:xfrm>
              <a:off x="88489" y="-138450"/>
              <a:ext cx="6636694" cy="436729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0E3DE48-F6AA-8032-5BD9-8EA1A3B41474}"/>
                </a:ext>
              </a:extLst>
            </p:cNvPr>
            <p:cNvSpPr/>
            <p:nvPr/>
          </p:nvSpPr>
          <p:spPr>
            <a:xfrm>
              <a:off x="-265468" y="5033580"/>
              <a:ext cx="6813672" cy="535527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</p:grpSp>
      <p:sp>
        <p:nvSpPr>
          <p:cNvPr id="17" name="Объект 2">
            <a:extLst>
              <a:ext uri="{FF2B5EF4-FFF2-40B4-BE49-F238E27FC236}">
                <a16:creationId xmlns:a16="http://schemas.microsoft.com/office/drawing/2014/main" id="{A609465A-30F5-92CB-A09F-42BB90AE7859}"/>
              </a:ext>
            </a:extLst>
          </p:cNvPr>
          <p:cNvSpPr txBox="1">
            <a:spLocks/>
          </p:cNvSpPr>
          <p:nvPr/>
        </p:nvSpPr>
        <p:spPr>
          <a:xfrm>
            <a:off x="1371600" y="1409700"/>
            <a:ext cx="13411200" cy="6172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>
                <a:solidFill>
                  <a:srgbClr val="913917"/>
                </a:solidFill>
              </a:rPr>
              <a:t>В</a:t>
            </a:r>
            <a:r>
              <a:rPr lang="ru-GB" sz="4800" b="1" dirty="0">
                <a:solidFill>
                  <a:srgbClr val="913917"/>
                </a:solidFill>
              </a:rPr>
              <a:t>клад Джона Андрюса в Европейскую миссию:</a:t>
            </a:r>
            <a:endParaRPr lang="ru-RU" sz="4800" b="1" dirty="0">
              <a:solidFill>
                <a:srgbClr val="91391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Symbol" pitchFamily="2" charset="2"/>
              <a:buChar char=""/>
            </a:pPr>
            <a:r>
              <a:rPr lang="ru-RU" sz="4800" dirty="0">
                <a:solidFill>
                  <a:srgbClr val="9139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Подготовка молодых лидеров и евангелистов.</a:t>
            </a:r>
          </a:p>
          <a:p>
            <a:pPr>
              <a:buFont typeface="Symbol" pitchFamily="2" charset="2"/>
              <a:buChar char=""/>
            </a:pPr>
            <a:r>
              <a:rPr lang="ru-RU" sz="4800" dirty="0">
                <a:solidFill>
                  <a:srgbClr val="9139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в г. Базеле, Швейцария, миссионерской базы для всей Европы.</a:t>
            </a:r>
          </a:p>
          <a:p>
            <a:pPr>
              <a:buFont typeface="Symbol" pitchFamily="2" charset="2"/>
              <a:buChar char=""/>
            </a:pPr>
            <a:r>
              <a:rPr lang="ru-RU" sz="4800" dirty="0">
                <a:solidFill>
                  <a:srgbClr val="9139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1885 г. вместе с Дж. </a:t>
            </a:r>
            <a:r>
              <a:rPr lang="ru-RU" sz="4800" dirty="0" err="1">
                <a:solidFill>
                  <a:srgbClr val="9139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Лафборо</a:t>
            </a:r>
            <a:r>
              <a:rPr lang="ru-RU" sz="4800" dirty="0">
                <a:solidFill>
                  <a:srgbClr val="9139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организовал Общеевропейскую конференцию в Швейцарии.</a:t>
            </a:r>
          </a:p>
          <a:p>
            <a:pPr>
              <a:buFont typeface="Symbol" pitchFamily="2" charset="2"/>
              <a:buChar char=""/>
            </a:pPr>
            <a:r>
              <a:rPr lang="ru-RU" sz="4800" dirty="0">
                <a:solidFill>
                  <a:srgbClr val="9139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Сформулировал основополагающую концепцию зарубежной миссии Церкви АСД.</a:t>
            </a:r>
          </a:p>
          <a:p>
            <a:pPr>
              <a:buFont typeface="Symbol" pitchFamily="2" charset="2"/>
              <a:buChar char=""/>
            </a:pPr>
            <a:r>
              <a:rPr lang="ru-RU" sz="4800" dirty="0">
                <a:solidFill>
                  <a:srgbClr val="91391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Определил философию и методы развития миссии Церкви АСД в других культурах.</a:t>
            </a:r>
            <a:endParaRPr lang="ru-GB" sz="4800" dirty="0">
              <a:solidFill>
                <a:srgbClr val="9139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5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  <p:txBody>
          <a:bodyPr/>
          <a:lstStyle/>
          <a:p>
            <a:endParaRPr lang="ru-GB"/>
          </a:p>
        </p:txBody>
      </p:sp>
      <p:sp>
        <p:nvSpPr>
          <p:cNvPr id="3" name="Freeform 3"/>
          <p:cNvSpPr/>
          <p:nvPr/>
        </p:nvSpPr>
        <p:spPr>
          <a:xfrm rot="3541140">
            <a:off x="-1095014" y="-162145"/>
            <a:ext cx="21187013" cy="15331855"/>
          </a:xfrm>
          <a:custGeom>
            <a:avLst/>
            <a:gdLst/>
            <a:ahLst/>
            <a:cxnLst/>
            <a:rect l="l" t="t" r="r" b="b"/>
            <a:pathLst>
              <a:path w="21187013" h="15331855">
                <a:moveTo>
                  <a:pt x="0" y="0"/>
                </a:moveTo>
                <a:lnTo>
                  <a:pt x="21187013" y="0"/>
                </a:lnTo>
                <a:lnTo>
                  <a:pt x="21187013" y="15331855"/>
                </a:lnTo>
                <a:lnTo>
                  <a:pt x="0" y="153318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453" r="-6059"/>
            </a:stretch>
          </a:blipFill>
        </p:spPr>
        <p:txBody>
          <a:bodyPr/>
          <a:lstStyle/>
          <a:p>
            <a:endParaRPr lang="ru-GB"/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C79C6CF0-0894-C191-80FA-600EE7F98914}"/>
              </a:ext>
            </a:extLst>
          </p:cNvPr>
          <p:cNvGrpSpPr>
            <a:grpSpLocks noChangeAspect="1"/>
          </p:cNvGrpSpPr>
          <p:nvPr/>
        </p:nvGrpSpPr>
        <p:grpSpPr>
          <a:xfrm>
            <a:off x="12895320" y="4152900"/>
            <a:ext cx="3106680" cy="4841732"/>
            <a:chOff x="0" y="0"/>
            <a:chExt cx="3365500" cy="5245100"/>
          </a:xfrm>
        </p:grpSpPr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FA527A24-784B-0572-EEB2-97ACE42AAB33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14036" r="-14036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B4708A21-4230-7E35-0D76-A28620825DCA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F9F09B9F-E8E4-0B54-8D20-F78BB707FD94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3B9958DD-130C-4706-F526-9749F161D8D2}"/>
              </a:ext>
            </a:extLst>
          </p:cNvPr>
          <p:cNvSpPr txBox="1"/>
          <p:nvPr/>
        </p:nvSpPr>
        <p:spPr>
          <a:xfrm>
            <a:off x="1524000" y="38100"/>
            <a:ext cx="11353800" cy="11382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ru-RU" sz="5400" kern="100" dirty="0">
                <a:solidFill>
                  <a:srgbClr val="9139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этом году Церковь АСД отмечает 150-летний юбилей со дня начала миссионерского служения первого официального миссионера в Европе – </a:t>
            </a:r>
          </a:p>
          <a:p>
            <a:pPr algn="ctr">
              <a:lnSpc>
                <a:spcPct val="200000"/>
              </a:lnSpc>
            </a:pPr>
            <a:r>
              <a:rPr lang="ru-RU" sz="5400" kern="100" dirty="0">
                <a:solidFill>
                  <a:srgbClr val="9139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Джона </a:t>
            </a:r>
            <a:r>
              <a:rPr lang="ru-RU" sz="5400" kern="100" dirty="0" err="1">
                <a:solidFill>
                  <a:srgbClr val="9139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Андрюса</a:t>
            </a:r>
            <a:endParaRPr lang="ru-RU" sz="5400" kern="100" dirty="0">
              <a:solidFill>
                <a:srgbClr val="913917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r>
              <a:rPr lang="ru-RU" sz="5400" kern="100" dirty="0">
                <a:solidFill>
                  <a:srgbClr val="91391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1874 – 2024</a:t>
            </a:r>
            <a:endParaRPr lang="ru-GB" sz="5400" kern="100" dirty="0">
              <a:solidFill>
                <a:srgbClr val="913917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200000"/>
              </a:lnSpc>
            </a:pPr>
            <a:endParaRPr lang="en-US" sz="5400" spc="301" dirty="0">
              <a:solidFill>
                <a:srgbClr val="913917"/>
              </a:solidFill>
              <a:latin typeface="TAN Pearl"/>
              <a:ea typeface="TAN Pearl"/>
              <a:cs typeface="TAN Pearl"/>
              <a:sym typeface="TAN Pearl"/>
            </a:endParaRPr>
          </a:p>
        </p:txBody>
      </p:sp>
    </p:spTree>
    <p:extLst>
      <p:ext uri="{BB962C8B-B14F-4D97-AF65-F5344CB8AC3E}">
        <p14:creationId xmlns:p14="http://schemas.microsoft.com/office/powerpoint/2010/main" val="317817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32AB95C3-3A35-3048-2D13-A61E1CE58A82}"/>
              </a:ext>
            </a:extLst>
          </p:cNvPr>
          <p:cNvGrpSpPr>
            <a:grpSpLocks noChangeAspect="1"/>
          </p:cNvGrpSpPr>
          <p:nvPr/>
        </p:nvGrpSpPr>
        <p:grpSpPr>
          <a:xfrm>
            <a:off x="2361091" y="800099"/>
            <a:ext cx="11964510" cy="9296401"/>
            <a:chOff x="132093" y="82773"/>
            <a:chExt cx="6947053" cy="5397842"/>
          </a:xfrm>
        </p:grpSpPr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A71C2CE-05BC-C1DA-AB7F-91363DB00BEB}"/>
                </a:ext>
              </a:extLst>
            </p:cNvPr>
            <p:cNvSpPr/>
            <p:nvPr/>
          </p:nvSpPr>
          <p:spPr>
            <a:xfrm>
              <a:off x="132093" y="82773"/>
              <a:ext cx="3805688" cy="462048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0E3DE48-F6AA-8032-5BD9-8EA1A3B41474}"/>
                </a:ext>
              </a:extLst>
            </p:cNvPr>
            <p:cNvSpPr/>
            <p:nvPr/>
          </p:nvSpPr>
          <p:spPr>
            <a:xfrm>
              <a:off x="2226208" y="4945088"/>
              <a:ext cx="4852938" cy="535527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B40A00E3-B0DA-DBE2-C101-6D0B7A6E7D94}"/>
              </a:ext>
            </a:extLst>
          </p:cNvPr>
          <p:cNvSpPr txBox="1">
            <a:spLocks/>
          </p:cNvSpPr>
          <p:nvPr/>
        </p:nvSpPr>
        <p:spPr>
          <a:xfrm>
            <a:off x="4419600" y="1485900"/>
            <a:ext cx="6418377" cy="428863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Дети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пастора </a:t>
            </a:r>
            <a:r>
              <a:rPr lang="ru-RU" sz="5400" dirty="0" err="1">
                <a:solidFill>
                  <a:srgbClr val="913917"/>
                </a:solidFill>
              </a:rPr>
              <a:t>Андрюса</a:t>
            </a:r>
            <a:r>
              <a:rPr lang="ru-RU" sz="5400" dirty="0">
                <a:solidFill>
                  <a:srgbClr val="913917"/>
                </a:solidFill>
              </a:rPr>
              <a:t> помогали ему в работе: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Чарльз занимался делами издательства,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Мэри – редакцией текста.</a:t>
            </a:r>
            <a:endParaRPr lang="ru-GB" sz="5400" dirty="0">
              <a:solidFill>
                <a:srgbClr val="913917"/>
              </a:solidFill>
            </a:endParaRPr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39C93EF0-BAEA-DCEA-63A9-B6E762531437}"/>
              </a:ext>
            </a:extLst>
          </p:cNvPr>
          <p:cNvGrpSpPr>
            <a:grpSpLocks noChangeAspect="1"/>
          </p:cNvGrpSpPr>
          <p:nvPr/>
        </p:nvGrpSpPr>
        <p:grpSpPr>
          <a:xfrm>
            <a:off x="11218977" y="876300"/>
            <a:ext cx="3716223" cy="5866760"/>
            <a:chOff x="0" y="0"/>
            <a:chExt cx="3365500" cy="52451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F6BE829-DFA1-6E2C-7B24-B80539C617EF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6"/>
              <a:stretch>
                <a:fillRect l="-7139" r="-7139"/>
              </a:stretch>
            </a:blipFill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D0A91606-152B-799B-B723-E4D5F7C1CD02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4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86A48708-9CD9-91FB-0BB1-185A0D2D9ADA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5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6" name="Freeform 11">
            <a:extLst>
              <a:ext uri="{FF2B5EF4-FFF2-40B4-BE49-F238E27FC236}">
                <a16:creationId xmlns:a16="http://schemas.microsoft.com/office/drawing/2014/main" id="{C23A7FDF-6426-40D2-39F0-FC7871830CD3}"/>
              </a:ext>
            </a:extLst>
          </p:cNvPr>
          <p:cNvSpPr/>
          <p:nvPr/>
        </p:nvSpPr>
        <p:spPr>
          <a:xfrm>
            <a:off x="838200" y="4671617"/>
            <a:ext cx="3250351" cy="4891483"/>
          </a:xfrm>
          <a:custGeom>
            <a:avLst/>
            <a:gdLst/>
            <a:ahLst/>
            <a:cxnLst/>
            <a:rect l="l" t="t" r="r" b="b"/>
            <a:pathLst>
              <a:path w="3352800" h="5219700">
                <a:moveTo>
                  <a:pt x="3352800" y="5143500"/>
                </a:moveTo>
                <a:cubicBezTo>
                  <a:pt x="3352800" y="5143500"/>
                  <a:pt x="3302000" y="5143500"/>
                  <a:pt x="3263900" y="5130800"/>
                </a:cubicBezTo>
                <a:cubicBezTo>
                  <a:pt x="3225800" y="5118100"/>
                  <a:pt x="3136900" y="5143500"/>
                  <a:pt x="3136900" y="5143500"/>
                </a:cubicBezTo>
                <a:lnTo>
                  <a:pt x="3009900" y="5156200"/>
                </a:lnTo>
                <a:cubicBezTo>
                  <a:pt x="2984500" y="5168900"/>
                  <a:pt x="2895600" y="5130800"/>
                  <a:pt x="2895600" y="5130800"/>
                </a:cubicBezTo>
                <a:cubicBezTo>
                  <a:pt x="2819400" y="5118100"/>
                  <a:pt x="2819400" y="5080000"/>
                  <a:pt x="2819400" y="5080000"/>
                </a:cubicBezTo>
                <a:cubicBezTo>
                  <a:pt x="2781300" y="5003800"/>
                  <a:pt x="2705100" y="5003800"/>
                  <a:pt x="2705100" y="5003800"/>
                </a:cubicBezTo>
                <a:lnTo>
                  <a:pt x="2603500" y="4965700"/>
                </a:lnTo>
                <a:cubicBezTo>
                  <a:pt x="2552700" y="4927600"/>
                  <a:pt x="2527300" y="4927600"/>
                  <a:pt x="2527300" y="4927600"/>
                </a:cubicBezTo>
                <a:cubicBezTo>
                  <a:pt x="2451100" y="4914900"/>
                  <a:pt x="2349500" y="4965700"/>
                  <a:pt x="2349500" y="4965700"/>
                </a:cubicBezTo>
                <a:cubicBezTo>
                  <a:pt x="2311400" y="4978400"/>
                  <a:pt x="2209800" y="4965700"/>
                  <a:pt x="2209800" y="4965700"/>
                </a:cubicBezTo>
                <a:cubicBezTo>
                  <a:pt x="2108200" y="4953000"/>
                  <a:pt x="1993900" y="5067300"/>
                  <a:pt x="1993900" y="5067300"/>
                </a:cubicBezTo>
                <a:lnTo>
                  <a:pt x="1828800" y="5156200"/>
                </a:lnTo>
                <a:cubicBezTo>
                  <a:pt x="1790700" y="5181600"/>
                  <a:pt x="1727200" y="5168900"/>
                  <a:pt x="1727200" y="5168900"/>
                </a:cubicBezTo>
                <a:cubicBezTo>
                  <a:pt x="1663700" y="5168900"/>
                  <a:pt x="1587500" y="5194300"/>
                  <a:pt x="1587500" y="5194300"/>
                </a:cubicBezTo>
                <a:lnTo>
                  <a:pt x="1371600" y="5219700"/>
                </a:lnTo>
                <a:cubicBezTo>
                  <a:pt x="1371600" y="5219700"/>
                  <a:pt x="1257300" y="5207000"/>
                  <a:pt x="1244600" y="5194300"/>
                </a:cubicBezTo>
                <a:cubicBezTo>
                  <a:pt x="1231900" y="5181600"/>
                  <a:pt x="1168400" y="5194300"/>
                  <a:pt x="1168400" y="5194300"/>
                </a:cubicBezTo>
                <a:lnTo>
                  <a:pt x="1066800" y="5181600"/>
                </a:lnTo>
                <a:lnTo>
                  <a:pt x="1016000" y="5143500"/>
                </a:lnTo>
                <a:lnTo>
                  <a:pt x="876300" y="5080000"/>
                </a:lnTo>
                <a:lnTo>
                  <a:pt x="673100" y="5041900"/>
                </a:lnTo>
                <a:lnTo>
                  <a:pt x="571500" y="5029200"/>
                </a:lnTo>
                <a:lnTo>
                  <a:pt x="431800" y="5016500"/>
                </a:lnTo>
                <a:lnTo>
                  <a:pt x="393700" y="4978400"/>
                </a:lnTo>
                <a:lnTo>
                  <a:pt x="317500" y="4965700"/>
                </a:lnTo>
                <a:lnTo>
                  <a:pt x="177800" y="4914900"/>
                </a:lnTo>
                <a:lnTo>
                  <a:pt x="88900" y="4876800"/>
                </a:lnTo>
                <a:lnTo>
                  <a:pt x="0" y="4787900"/>
                </a:lnTo>
                <a:lnTo>
                  <a:pt x="0" y="101600"/>
                </a:lnTo>
                <a:lnTo>
                  <a:pt x="76200" y="127000"/>
                </a:lnTo>
                <a:cubicBezTo>
                  <a:pt x="76200" y="127000"/>
                  <a:pt x="152400" y="152400"/>
                  <a:pt x="177800" y="152400"/>
                </a:cubicBezTo>
                <a:cubicBezTo>
                  <a:pt x="203200" y="152400"/>
                  <a:pt x="317500" y="114300"/>
                  <a:pt x="317500" y="114300"/>
                </a:cubicBezTo>
                <a:cubicBezTo>
                  <a:pt x="368300" y="88900"/>
                  <a:pt x="419100" y="76200"/>
                  <a:pt x="419100" y="76200"/>
                </a:cubicBezTo>
                <a:lnTo>
                  <a:pt x="609600" y="63500"/>
                </a:lnTo>
                <a:cubicBezTo>
                  <a:pt x="635000" y="50800"/>
                  <a:pt x="723900" y="38100"/>
                  <a:pt x="723900" y="38100"/>
                </a:cubicBezTo>
                <a:lnTo>
                  <a:pt x="889000" y="25400"/>
                </a:lnTo>
                <a:cubicBezTo>
                  <a:pt x="990600" y="0"/>
                  <a:pt x="1168400" y="88900"/>
                  <a:pt x="1168400" y="88900"/>
                </a:cubicBezTo>
                <a:cubicBezTo>
                  <a:pt x="1257300" y="139700"/>
                  <a:pt x="1308100" y="139700"/>
                  <a:pt x="1333500" y="127000"/>
                </a:cubicBezTo>
                <a:cubicBezTo>
                  <a:pt x="1358900" y="114300"/>
                  <a:pt x="1473200" y="127000"/>
                  <a:pt x="1511300" y="139700"/>
                </a:cubicBezTo>
                <a:cubicBezTo>
                  <a:pt x="1549400" y="152400"/>
                  <a:pt x="1676400" y="127000"/>
                  <a:pt x="1714500" y="114300"/>
                </a:cubicBezTo>
                <a:cubicBezTo>
                  <a:pt x="1752600" y="101600"/>
                  <a:pt x="1841500" y="127000"/>
                  <a:pt x="1841500" y="127000"/>
                </a:cubicBezTo>
                <a:lnTo>
                  <a:pt x="1930400" y="165100"/>
                </a:lnTo>
                <a:cubicBezTo>
                  <a:pt x="1943100" y="190500"/>
                  <a:pt x="2120900" y="203200"/>
                  <a:pt x="2120900" y="203200"/>
                </a:cubicBezTo>
                <a:cubicBezTo>
                  <a:pt x="2159000" y="228600"/>
                  <a:pt x="2247900" y="203200"/>
                  <a:pt x="2247900" y="203200"/>
                </a:cubicBezTo>
                <a:cubicBezTo>
                  <a:pt x="2374900" y="228600"/>
                  <a:pt x="2438400" y="215900"/>
                  <a:pt x="2501900" y="177800"/>
                </a:cubicBezTo>
                <a:cubicBezTo>
                  <a:pt x="2565400" y="139700"/>
                  <a:pt x="2667000" y="177800"/>
                  <a:pt x="2667000" y="177800"/>
                </a:cubicBezTo>
                <a:cubicBezTo>
                  <a:pt x="2667000" y="177800"/>
                  <a:pt x="2743200" y="190500"/>
                  <a:pt x="2844800" y="190500"/>
                </a:cubicBezTo>
                <a:cubicBezTo>
                  <a:pt x="2946400" y="190500"/>
                  <a:pt x="3022600" y="241300"/>
                  <a:pt x="3035300" y="254000"/>
                </a:cubicBezTo>
                <a:cubicBezTo>
                  <a:pt x="3048000" y="266700"/>
                  <a:pt x="3111500" y="241300"/>
                  <a:pt x="3124200" y="241300"/>
                </a:cubicBezTo>
                <a:cubicBezTo>
                  <a:pt x="3136900" y="241300"/>
                  <a:pt x="3200400" y="254000"/>
                  <a:pt x="3238500" y="241300"/>
                </a:cubicBezTo>
                <a:cubicBezTo>
                  <a:pt x="3276600" y="228600"/>
                  <a:pt x="3352800" y="241300"/>
                  <a:pt x="3352800" y="241300"/>
                </a:cubicBezTo>
                <a:lnTo>
                  <a:pt x="3352800" y="5143500"/>
                </a:lnTo>
                <a:close/>
              </a:path>
            </a:pathLst>
          </a:custGeom>
          <a:blipFill>
            <a:blip r:embed="rId7"/>
            <a:stretch>
              <a:fillRect l="-9258" r="-9258"/>
            </a:stretch>
          </a:blipFill>
        </p:spPr>
        <p:txBody>
          <a:bodyPr/>
          <a:lstStyle/>
          <a:p>
            <a:endParaRPr lang="ru-GB" dirty="0"/>
          </a:p>
        </p:txBody>
      </p:sp>
    </p:spTree>
    <p:extLst>
      <p:ext uri="{BB962C8B-B14F-4D97-AF65-F5344CB8AC3E}">
        <p14:creationId xmlns:p14="http://schemas.microsoft.com/office/powerpoint/2010/main" val="1043829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061166" y="419100"/>
            <a:ext cx="12645434" cy="7848599"/>
            <a:chOff x="266094" y="0"/>
            <a:chExt cx="19050000" cy="11823700"/>
          </a:xfrm>
        </p:grpSpPr>
        <p:sp>
          <p:nvSpPr>
            <p:cNvPr id="8" name="Freeform 8"/>
            <p:cNvSpPr/>
            <p:nvPr/>
          </p:nvSpPr>
          <p:spPr>
            <a:xfrm>
              <a:off x="293887" y="377952"/>
              <a:ext cx="18462225" cy="11067795"/>
            </a:xfrm>
            <a:custGeom>
              <a:avLst/>
              <a:gdLst/>
              <a:ahLst/>
              <a:cxnLst/>
              <a:rect l="l" t="t" r="r" b="b"/>
              <a:pathLst>
                <a:path w="18462225" h="11067795">
                  <a:moveTo>
                    <a:pt x="9231113" y="8854"/>
                  </a:moveTo>
                  <a:cubicBezTo>
                    <a:pt x="6079001" y="0"/>
                    <a:pt x="3160279" y="1051127"/>
                    <a:pt x="1580140" y="2764219"/>
                  </a:cubicBezTo>
                  <a:cubicBezTo>
                    <a:pt x="0" y="4477310"/>
                    <a:pt x="0" y="6590485"/>
                    <a:pt x="1580140" y="8303577"/>
                  </a:cubicBezTo>
                  <a:cubicBezTo>
                    <a:pt x="3160279" y="10016669"/>
                    <a:pt x="6079001" y="11067795"/>
                    <a:pt x="9231113" y="11058941"/>
                  </a:cubicBezTo>
                  <a:cubicBezTo>
                    <a:pt x="12383225" y="11067795"/>
                    <a:pt x="15301947" y="10016669"/>
                    <a:pt x="16882086" y="8303577"/>
                  </a:cubicBezTo>
                  <a:cubicBezTo>
                    <a:pt x="18462226" y="6590485"/>
                    <a:pt x="18462226" y="4477310"/>
                    <a:pt x="16882086" y="2764219"/>
                  </a:cubicBezTo>
                  <a:cubicBezTo>
                    <a:pt x="15301947" y="1051127"/>
                    <a:pt x="12383225" y="0"/>
                    <a:pt x="9231113" y="8854"/>
                  </a:cubicBezTo>
                  <a:close/>
                </a:path>
              </a:pathLst>
            </a:custGeom>
            <a:blipFill>
              <a:blip r:embed="rId2"/>
              <a:stretch>
                <a:fillRect l="223" t="-8809" r="223" b="-8809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266094" y="0"/>
              <a:ext cx="19050000" cy="11823700"/>
            </a:xfrm>
            <a:custGeom>
              <a:avLst/>
              <a:gdLst/>
              <a:ahLst/>
              <a:cxnLst/>
              <a:rect l="l" t="t" r="r" b="b"/>
              <a:pathLst>
                <a:path w="19050000" h="11823700">
                  <a:moveTo>
                    <a:pt x="0" y="0"/>
                  </a:moveTo>
                  <a:lnTo>
                    <a:pt x="19050000" y="0"/>
                  </a:lnTo>
                  <a:lnTo>
                    <a:pt x="19050000" y="11823700"/>
                  </a:lnTo>
                  <a:lnTo>
                    <a:pt x="0" y="11823700"/>
                  </a:lnTo>
                  <a:close/>
                </a:path>
              </a:pathLst>
            </a:custGeom>
            <a:blipFill>
              <a:blip r:embed="rId3"/>
              <a:stretch>
                <a:fillRect b="-87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2">
            <a:extLst>
              <a:ext uri="{FF2B5EF4-FFF2-40B4-BE49-F238E27FC236}">
                <a16:creationId xmlns:a16="http://schemas.microsoft.com/office/drawing/2014/main" id="{8110DE5A-189F-1A79-F950-941E44F4B382}"/>
              </a:ext>
            </a:extLst>
          </p:cNvPr>
          <p:cNvGrpSpPr>
            <a:grpSpLocks noChangeAspect="1"/>
          </p:cNvGrpSpPr>
          <p:nvPr/>
        </p:nvGrpSpPr>
        <p:grpSpPr>
          <a:xfrm>
            <a:off x="15697200" y="-503248"/>
            <a:ext cx="7610736" cy="11206219"/>
            <a:chOff x="-30140" y="0"/>
            <a:chExt cx="3205140" cy="471932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3D88191-1C84-2048-29B7-05585EFC20B1}"/>
                </a:ext>
              </a:extLst>
            </p:cNvPr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4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D792ED05-194D-1D2E-5000-0D2ED8C70B31}"/>
                </a:ext>
              </a:extLst>
            </p:cNvPr>
            <p:cNvSpPr/>
            <p:nvPr/>
          </p:nvSpPr>
          <p:spPr>
            <a:xfrm>
              <a:off x="-3014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CF31EEE8-A796-81C5-ED43-40B6A88195DB}"/>
              </a:ext>
            </a:extLst>
          </p:cNvPr>
          <p:cNvGrpSpPr>
            <a:grpSpLocks noChangeAspect="1"/>
          </p:cNvGrpSpPr>
          <p:nvPr/>
        </p:nvGrpSpPr>
        <p:grpSpPr>
          <a:xfrm rot="-8786429">
            <a:off x="-4345375" y="-6679186"/>
            <a:ext cx="7539168" cy="11206219"/>
            <a:chOff x="0" y="0"/>
            <a:chExt cx="3175000" cy="471932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6DA19D-706D-94DA-998F-FB64388CC281}"/>
                </a:ext>
              </a:extLst>
            </p:cNvPr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4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3F57B03C-F9E9-97C4-BF13-7094D7C6F7E7}"/>
                </a:ext>
              </a:extLst>
            </p:cNvPr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5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5" name="Объект 2">
            <a:extLst>
              <a:ext uri="{FF2B5EF4-FFF2-40B4-BE49-F238E27FC236}">
                <a16:creationId xmlns:a16="http://schemas.microsoft.com/office/drawing/2014/main" id="{75EF3F7D-F8D8-967F-0A3B-8DB3474C0593}"/>
              </a:ext>
            </a:extLst>
          </p:cNvPr>
          <p:cNvSpPr txBox="1">
            <a:spLocks/>
          </p:cNvSpPr>
          <p:nvPr/>
        </p:nvSpPr>
        <p:spPr>
          <a:xfrm>
            <a:off x="341147" y="8267700"/>
            <a:ext cx="152036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Дом, в котором располагалось издательство и где жила семья </a:t>
            </a:r>
            <a:r>
              <a:rPr lang="ru-RU" sz="5400" dirty="0" err="1">
                <a:solidFill>
                  <a:srgbClr val="913917"/>
                </a:solidFill>
              </a:rPr>
              <a:t>Андрюса</a:t>
            </a:r>
            <a:r>
              <a:rPr lang="ru-RU" sz="5400" dirty="0">
                <a:solidFill>
                  <a:srgbClr val="913917"/>
                </a:solidFill>
              </a:rPr>
              <a:t>. </a:t>
            </a:r>
            <a:r>
              <a:rPr lang="ru-RU" sz="5400" dirty="0" err="1">
                <a:solidFill>
                  <a:srgbClr val="913917"/>
                </a:solidFill>
              </a:rPr>
              <a:t>Безель</a:t>
            </a:r>
            <a:r>
              <a:rPr lang="ru-RU" sz="5400" dirty="0">
                <a:solidFill>
                  <a:srgbClr val="913917"/>
                </a:solidFill>
              </a:rPr>
              <a:t>, Швейцария.</a:t>
            </a:r>
            <a:endParaRPr lang="ru-GB" sz="5400" dirty="0">
              <a:solidFill>
                <a:srgbClr val="9139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93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8110DE5A-189F-1A79-F950-941E44F4B382}"/>
              </a:ext>
            </a:extLst>
          </p:cNvPr>
          <p:cNvGrpSpPr>
            <a:grpSpLocks noChangeAspect="1"/>
          </p:cNvGrpSpPr>
          <p:nvPr/>
        </p:nvGrpSpPr>
        <p:grpSpPr>
          <a:xfrm>
            <a:off x="15697200" y="-503248"/>
            <a:ext cx="7610736" cy="11206219"/>
            <a:chOff x="-30140" y="0"/>
            <a:chExt cx="3205140" cy="4719320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F3D88191-1C84-2048-29B7-05585EFC20B1}"/>
                </a:ext>
              </a:extLst>
            </p:cNvPr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D792ED05-194D-1D2E-5000-0D2ED8C70B31}"/>
                </a:ext>
              </a:extLst>
            </p:cNvPr>
            <p:cNvSpPr/>
            <p:nvPr/>
          </p:nvSpPr>
          <p:spPr>
            <a:xfrm>
              <a:off x="-3014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12" name="Group 5">
            <a:extLst>
              <a:ext uri="{FF2B5EF4-FFF2-40B4-BE49-F238E27FC236}">
                <a16:creationId xmlns:a16="http://schemas.microsoft.com/office/drawing/2014/main" id="{CF31EEE8-A796-81C5-ED43-40B6A88195DB}"/>
              </a:ext>
            </a:extLst>
          </p:cNvPr>
          <p:cNvGrpSpPr>
            <a:grpSpLocks noChangeAspect="1"/>
          </p:cNvGrpSpPr>
          <p:nvPr/>
        </p:nvGrpSpPr>
        <p:grpSpPr>
          <a:xfrm rot="-8786429">
            <a:off x="-4345375" y="-6679186"/>
            <a:ext cx="7539168" cy="11206219"/>
            <a:chOff x="0" y="0"/>
            <a:chExt cx="3175000" cy="4719320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B6DA19D-706D-94DA-998F-FB64388CC281}"/>
                </a:ext>
              </a:extLst>
            </p:cNvPr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3F57B03C-F9E9-97C4-BF13-7094D7C6F7E7}"/>
                </a:ext>
              </a:extLst>
            </p:cNvPr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5" name="Объект 2">
            <a:extLst>
              <a:ext uri="{FF2B5EF4-FFF2-40B4-BE49-F238E27FC236}">
                <a16:creationId xmlns:a16="http://schemas.microsoft.com/office/drawing/2014/main" id="{75EF3F7D-F8D8-967F-0A3B-8DB3474C0593}"/>
              </a:ext>
            </a:extLst>
          </p:cNvPr>
          <p:cNvSpPr txBox="1">
            <a:spLocks/>
          </p:cNvSpPr>
          <p:nvPr/>
        </p:nvSpPr>
        <p:spPr>
          <a:xfrm>
            <a:off x="341147" y="8039100"/>
            <a:ext cx="15203653" cy="16764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Университет им. </a:t>
            </a:r>
            <a:r>
              <a:rPr lang="ru-RU" sz="5400" dirty="0" err="1">
                <a:solidFill>
                  <a:srgbClr val="913917"/>
                </a:solidFill>
              </a:rPr>
              <a:t>Андрюса</a:t>
            </a:r>
            <a:r>
              <a:rPr lang="ru-RU" sz="5400" dirty="0">
                <a:solidFill>
                  <a:srgbClr val="913917"/>
                </a:solidFill>
              </a:rPr>
              <a:t> был назван в честь первого миссионера в 1959 году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5EB70F-BDFF-FBD0-9FBB-8F0D6B4DFC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53634"/>
            <a:ext cx="12408763" cy="6408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24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63114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13" name="Объект 2">
            <a:extLst>
              <a:ext uri="{FF2B5EF4-FFF2-40B4-BE49-F238E27FC236}">
                <a16:creationId xmlns:a16="http://schemas.microsoft.com/office/drawing/2014/main" id="{B40A00E3-B0DA-DBE2-C101-6D0B7A6E7D94}"/>
              </a:ext>
            </a:extLst>
          </p:cNvPr>
          <p:cNvSpPr txBox="1">
            <a:spLocks/>
          </p:cNvSpPr>
          <p:nvPr/>
        </p:nvSpPr>
        <p:spPr>
          <a:xfrm>
            <a:off x="8686799" y="800100"/>
            <a:ext cx="7539168" cy="40474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На территории Университета им. </a:t>
            </a:r>
            <a:r>
              <a:rPr lang="ru-RU" sz="5400" dirty="0" err="1">
                <a:solidFill>
                  <a:srgbClr val="913917"/>
                </a:solidFill>
              </a:rPr>
              <a:t>Андрюса</a:t>
            </a:r>
            <a:r>
              <a:rPr lang="ru-RU" sz="5400" dirty="0">
                <a:solidFill>
                  <a:srgbClr val="913917"/>
                </a:solidFill>
              </a:rPr>
              <a:t> был сооружен монумент, который </a:t>
            </a:r>
            <a:r>
              <a:rPr lang="ru-RU" sz="5400" dirty="0" err="1">
                <a:solidFill>
                  <a:srgbClr val="913917"/>
                </a:solidFill>
              </a:rPr>
              <a:t>иозображает</a:t>
            </a:r>
            <a:r>
              <a:rPr lang="ru-RU" sz="5400" dirty="0">
                <a:solidFill>
                  <a:srgbClr val="913917"/>
                </a:solidFill>
              </a:rPr>
              <a:t> отправку семьи </a:t>
            </a:r>
            <a:r>
              <a:rPr lang="ru-RU" sz="5400" dirty="0" err="1">
                <a:solidFill>
                  <a:srgbClr val="913917"/>
                </a:solidFill>
              </a:rPr>
              <a:t>Андрюс</a:t>
            </a:r>
            <a:r>
              <a:rPr lang="ru-RU" sz="5400" dirty="0">
                <a:solidFill>
                  <a:srgbClr val="913917"/>
                </a:solidFill>
              </a:rPr>
              <a:t> в Европу: Пастор </a:t>
            </a:r>
            <a:r>
              <a:rPr lang="ru-RU" sz="5400" dirty="0" err="1">
                <a:solidFill>
                  <a:srgbClr val="913917"/>
                </a:solidFill>
              </a:rPr>
              <a:t>Андрюс</a:t>
            </a:r>
            <a:r>
              <a:rPr lang="ru-RU" sz="5400" dirty="0">
                <a:solidFill>
                  <a:srgbClr val="913917"/>
                </a:solidFill>
              </a:rPr>
              <a:t> со своими детьми смотрит вдаль своей миссии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в Европе.</a:t>
            </a:r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EE851D20-1D0E-CF95-11C6-2D174BA9AD6D}"/>
              </a:ext>
            </a:extLst>
          </p:cNvPr>
          <p:cNvGrpSpPr>
            <a:grpSpLocks noChangeAspect="1"/>
          </p:cNvGrpSpPr>
          <p:nvPr/>
        </p:nvGrpSpPr>
        <p:grpSpPr>
          <a:xfrm>
            <a:off x="1676400" y="836347"/>
            <a:ext cx="5941744" cy="9260153"/>
            <a:chOff x="0" y="0"/>
            <a:chExt cx="3365500" cy="524510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8BBFFA43-98C8-C95D-8BE6-B0FB367243B1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21909" r="-21909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1F33C01A-11C3-BCE8-A910-B386E9F3E505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3C4BDE88-23B6-CF3A-2768-E48D80F0002C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</p:spTree>
    <p:extLst>
      <p:ext uri="{BB962C8B-B14F-4D97-AF65-F5344CB8AC3E}">
        <p14:creationId xmlns:p14="http://schemas.microsoft.com/office/powerpoint/2010/main" val="3086667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5F423F64-878F-99DD-D319-F6EC995FECAD}"/>
              </a:ext>
            </a:extLst>
          </p:cNvPr>
          <p:cNvGrpSpPr>
            <a:grpSpLocks noChangeAspect="1"/>
          </p:cNvGrpSpPr>
          <p:nvPr/>
        </p:nvGrpSpPr>
        <p:grpSpPr>
          <a:xfrm>
            <a:off x="8915400" y="800100"/>
            <a:ext cx="5709834" cy="8898722"/>
            <a:chOff x="0" y="0"/>
            <a:chExt cx="3365500" cy="52451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66D3201-1088-6D5D-1426-2A177B0383E7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2817" r="-281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A9A5E15-10C1-F2F0-9352-C80F75CAB9BF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05B7DFE-489A-3096-AEDA-C4D1BA5FE0ED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D160E71-18D2-07E8-1C09-FB9868772E31}"/>
              </a:ext>
            </a:extLst>
          </p:cNvPr>
          <p:cNvSpPr txBox="1">
            <a:spLocks/>
          </p:cNvSpPr>
          <p:nvPr/>
        </p:nvSpPr>
        <p:spPr>
          <a:xfrm>
            <a:off x="1752600" y="914974"/>
            <a:ext cx="6324600" cy="750512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Годы миссионерского служения пастора </a:t>
            </a:r>
            <a:r>
              <a:rPr lang="ru-RU" sz="5400" kern="100" dirty="0" err="1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Андрюса</a:t>
            </a: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Европе 1874-1883.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Он заболел туберкулезом и умер в возрасте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 года.</a:t>
            </a:r>
          </a:p>
        </p:txBody>
      </p:sp>
    </p:spTree>
    <p:extLst>
      <p:ext uri="{BB962C8B-B14F-4D97-AF65-F5344CB8AC3E}">
        <p14:creationId xmlns:p14="http://schemas.microsoft.com/office/powerpoint/2010/main" val="2774188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887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5F423F64-878F-99DD-D319-F6EC995FECAD}"/>
              </a:ext>
            </a:extLst>
          </p:cNvPr>
          <p:cNvGrpSpPr>
            <a:grpSpLocks noChangeAspect="1"/>
          </p:cNvGrpSpPr>
          <p:nvPr/>
        </p:nvGrpSpPr>
        <p:grpSpPr>
          <a:xfrm>
            <a:off x="11564721" y="419100"/>
            <a:ext cx="3715903" cy="5791200"/>
            <a:chOff x="0" y="0"/>
            <a:chExt cx="3365500" cy="52451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66D3201-1088-6D5D-1426-2A177B0383E7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2817" r="-281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7A9A5E15-10C1-F2F0-9352-C80F75CAB9BF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05B7DFE-489A-3096-AEDA-C4D1BA5FE0ED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D160E71-18D2-07E8-1C09-FB9868772E31}"/>
              </a:ext>
            </a:extLst>
          </p:cNvPr>
          <p:cNvSpPr txBox="1">
            <a:spLocks/>
          </p:cNvSpPr>
          <p:nvPr/>
        </p:nvSpPr>
        <p:spPr>
          <a:xfrm>
            <a:off x="6781800" y="1562100"/>
            <a:ext cx="4267200" cy="5257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Могила Джона </a:t>
            </a:r>
            <a:r>
              <a:rPr lang="ru-RU" sz="5400" kern="100" dirty="0" err="1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Андрюса</a:t>
            </a: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находится в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г. Базеле, Швейцария.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Годы жизни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kern="100" dirty="0">
                <a:solidFill>
                  <a:srgbClr val="913917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1829-1883.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BCA8D6F-0799-E1E6-69CF-0F41853CE44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82" y="2933700"/>
            <a:ext cx="5432352" cy="6993746"/>
          </a:xfrm>
          <a:prstGeom prst="rect">
            <a:avLst/>
          </a:prstGeom>
          <a:effectLst>
            <a:glow rad="412086">
              <a:schemeClr val="accent1">
                <a:alpha val="3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76900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859000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3245929" y="-5822433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BAA91FB-D06A-1C0A-66C3-AB0834BD5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432" y="714473"/>
            <a:ext cx="7539168" cy="9010456"/>
          </a:xfrm>
          <a:prstGeom prst="rect">
            <a:avLst/>
          </a:prstGeom>
          <a:effectLst>
            <a:glow rad="459165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72511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859000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3245929" y="-5822433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8" name="TextBox 4">
            <a:extLst>
              <a:ext uri="{FF2B5EF4-FFF2-40B4-BE49-F238E27FC236}">
                <a16:creationId xmlns:a16="http://schemas.microsoft.com/office/drawing/2014/main" id="{1DF0BD27-E7D5-B04B-AAA3-D26748CEE69F}"/>
              </a:ext>
            </a:extLst>
          </p:cNvPr>
          <p:cNvSpPr txBox="1"/>
          <p:nvPr/>
        </p:nvSpPr>
        <p:spPr>
          <a:xfrm>
            <a:off x="1905000" y="1580904"/>
            <a:ext cx="13411200" cy="73725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Конец презентации:</a:t>
            </a:r>
          </a:p>
          <a:p>
            <a:pPr algn="ctr">
              <a:lnSpc>
                <a:spcPct val="150000"/>
              </a:lnSpc>
            </a:pPr>
            <a:r>
              <a:rPr lang="ru-RU" sz="54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Джон </a:t>
            </a:r>
            <a:r>
              <a:rPr lang="ru-RU" sz="5400" b="1" spc="540" dirty="0" err="1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Андрюс</a:t>
            </a:r>
            <a:r>
              <a:rPr lang="ru-RU" sz="54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ru-RU" sz="54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«Лучший из наших рядов»</a:t>
            </a:r>
          </a:p>
          <a:p>
            <a:pPr algn="ctr">
              <a:lnSpc>
                <a:spcPct val="150000"/>
              </a:lnSpc>
            </a:pPr>
            <a:endParaRPr lang="ru-RU" sz="5400" b="1" spc="540" dirty="0">
              <a:solidFill>
                <a:srgbClr val="9B7266"/>
              </a:solidFill>
              <a:latin typeface="Black Mango Semi-Bold"/>
              <a:ea typeface="Black Mango Semi-Bold"/>
              <a:cs typeface="Black Mango Semi-Bold"/>
              <a:sym typeface="Black Mango Semi-Bold"/>
            </a:endParaRPr>
          </a:p>
          <a:p>
            <a:pPr algn="ctr">
              <a:lnSpc>
                <a:spcPct val="150000"/>
              </a:lnSpc>
            </a:pPr>
            <a:r>
              <a:rPr lang="ru-RU" sz="54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150-лет</a:t>
            </a:r>
          </a:p>
          <a:p>
            <a:pPr algn="ctr">
              <a:lnSpc>
                <a:spcPct val="150000"/>
              </a:lnSpc>
            </a:pPr>
            <a:r>
              <a:rPr lang="ru-RU" sz="54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Миссии Церкви АСД</a:t>
            </a:r>
            <a:endParaRPr lang="ru-RU" sz="5400" spc="540" dirty="0">
              <a:solidFill>
                <a:srgbClr val="9B7266"/>
              </a:solidFill>
              <a:latin typeface="Black Mango Semi-Bold"/>
              <a:ea typeface="Black Mango Semi-Bold"/>
              <a:cs typeface="Black Mango Semi-Bold"/>
              <a:sym typeface="Black Mango Semi-Bold"/>
            </a:endParaRPr>
          </a:p>
        </p:txBody>
      </p:sp>
    </p:spTree>
    <p:extLst>
      <p:ext uri="{BB962C8B-B14F-4D97-AF65-F5344CB8AC3E}">
        <p14:creationId xmlns:p14="http://schemas.microsoft.com/office/powerpoint/2010/main" val="4123885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4682816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8078589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21" name="TextBox 4">
            <a:extLst>
              <a:ext uri="{FF2B5EF4-FFF2-40B4-BE49-F238E27FC236}">
                <a16:creationId xmlns:a16="http://schemas.microsoft.com/office/drawing/2014/main" id="{C310E601-54D5-7E69-B53D-E476F24B33D2}"/>
              </a:ext>
            </a:extLst>
          </p:cNvPr>
          <p:cNvSpPr txBox="1"/>
          <p:nvPr/>
        </p:nvSpPr>
        <p:spPr>
          <a:xfrm>
            <a:off x="1500683" y="-51473"/>
            <a:ext cx="7490917" cy="9576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Родители:</a:t>
            </a:r>
          </a:p>
          <a:p>
            <a:pPr>
              <a:lnSpc>
                <a:spcPct val="150000"/>
              </a:lnSpc>
            </a:pPr>
            <a:r>
              <a:rPr lang="ru-RU" sz="60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Эдвард и Сара </a:t>
            </a:r>
            <a:r>
              <a:rPr lang="ru-RU" sz="6000" b="1" spc="540" dirty="0" err="1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Андрюс</a:t>
            </a:r>
            <a:r>
              <a:rPr lang="ru-RU" sz="60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6000" b="1" spc="540" dirty="0">
                <a:solidFill>
                  <a:srgbClr val="9B7266"/>
                </a:solidFill>
                <a:latin typeface="Black Mango Semi-Bold"/>
                <a:ea typeface="Black Mango Semi-Bold"/>
                <a:cs typeface="Black Mango Semi-Bold"/>
                <a:sym typeface="Black Mango Semi-Bold"/>
              </a:rPr>
              <a:t>Семья вела фермерское хозяйство в Парис, штат Мэн.</a:t>
            </a:r>
            <a:endParaRPr lang="en-US" sz="6000" b="1" spc="540" dirty="0">
              <a:solidFill>
                <a:srgbClr val="9B7266"/>
              </a:solidFill>
              <a:latin typeface="Black Mango Semi-Bold"/>
              <a:ea typeface="Black Mango Semi-Bold"/>
              <a:cs typeface="Black Mango Semi-Bold"/>
              <a:sym typeface="Black Mango Semi-Bold"/>
            </a:endParaRPr>
          </a:p>
        </p:txBody>
      </p:sp>
      <p:pic>
        <p:nvPicPr>
          <p:cNvPr id="22" name="Объект 4">
            <a:extLst>
              <a:ext uri="{FF2B5EF4-FFF2-40B4-BE49-F238E27FC236}">
                <a16:creationId xmlns:a16="http://schemas.microsoft.com/office/drawing/2014/main" id="{045DD18C-BEF6-7FD7-8EA7-F706A37BF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5169" y="404355"/>
            <a:ext cx="5717439" cy="8396745"/>
          </a:xfrm>
          <a:prstGeom prst="rect">
            <a:avLst/>
          </a:prstGeom>
          <a:effectLst>
            <a:glow rad="507038">
              <a:schemeClr val="accent1">
                <a:alpha val="36201"/>
              </a:schemeClr>
            </a:glow>
            <a:outerShdw blurRad="50800" dist="50800" dir="5400000" sx="60000" sy="60000" algn="ctr" rotWithShape="0">
              <a:srgbClr val="000000">
                <a:alpha val="96197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7459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701754-3C62-13D0-5014-222A2E9909C3}"/>
              </a:ext>
            </a:extLst>
          </p:cNvPr>
          <p:cNvSpPr txBox="1"/>
          <p:nvPr/>
        </p:nvSpPr>
        <p:spPr>
          <a:xfrm>
            <a:off x="1987853" y="571500"/>
            <a:ext cx="12871147" cy="9479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rgbClr val="913917"/>
                </a:solidFill>
              </a:rPr>
              <a:t>В детстве Джон с родителями посещал Методистскую церковь.</a:t>
            </a:r>
          </a:p>
          <a:p>
            <a:pPr marL="0" indent="0">
              <a:buNone/>
            </a:pPr>
            <a:endParaRPr lang="ru-RU" sz="4400" dirty="0">
              <a:solidFill>
                <a:srgbClr val="913917"/>
              </a:solidFill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913917"/>
                </a:solidFill>
              </a:rPr>
              <a:t>В</a:t>
            </a:r>
            <a:r>
              <a:rPr lang="ru-GB" sz="4400" dirty="0">
                <a:solidFill>
                  <a:srgbClr val="913917"/>
                </a:solidFill>
              </a:rPr>
              <a:t> 12 лет (1842г.) Джон Андрюс впервые был на проповеди миллерита, Джошуа Хаймса.</a:t>
            </a:r>
          </a:p>
          <a:p>
            <a:pPr marL="0" indent="0">
              <a:buNone/>
            </a:pPr>
            <a:endParaRPr lang="ru-GB" sz="4400" dirty="0">
              <a:solidFill>
                <a:srgbClr val="913917"/>
              </a:solidFill>
            </a:endParaRPr>
          </a:p>
          <a:p>
            <a:pPr marL="0" indent="0">
              <a:buNone/>
            </a:pPr>
            <a:r>
              <a:rPr lang="ru-GB" sz="4400" dirty="0">
                <a:solidFill>
                  <a:srgbClr val="913917"/>
                </a:solidFill>
              </a:rPr>
              <a:t>В 13 лет он заявил: «я нашел Спасителя»!</a:t>
            </a:r>
          </a:p>
          <a:p>
            <a:pPr marL="0" indent="0">
              <a:buNone/>
            </a:pPr>
            <a:endParaRPr lang="ru-GB" sz="4400" dirty="0">
              <a:solidFill>
                <a:srgbClr val="913917"/>
              </a:solidFill>
            </a:endParaRPr>
          </a:p>
          <a:p>
            <a:pPr marL="0" indent="0">
              <a:buNone/>
            </a:pPr>
            <a:r>
              <a:rPr lang="ru-RU" sz="4400" dirty="0">
                <a:solidFill>
                  <a:srgbClr val="913917"/>
                </a:solidFill>
              </a:rPr>
              <a:t>В 14 лет Джон закончил интенсивную школьную программу.</a:t>
            </a:r>
          </a:p>
          <a:p>
            <a:pPr marL="0" indent="0">
              <a:buNone/>
            </a:pPr>
            <a:r>
              <a:rPr lang="ru-RU" sz="4400" dirty="0">
                <a:solidFill>
                  <a:srgbClr val="913917"/>
                </a:solidFill>
                <a:ea typeface="Calibri" panose="020F0502020204030204" pitchFamily="34" charset="0"/>
              </a:rPr>
              <a:t>В</a:t>
            </a:r>
            <a:r>
              <a:rPr lang="ru-RU" sz="4400" dirty="0">
                <a:solidFill>
                  <a:srgbClr val="913917"/>
                </a:solidFill>
                <a:effectLst/>
                <a:ea typeface="Calibri" panose="020F0502020204030204" pitchFamily="34" charset="0"/>
              </a:rPr>
              <a:t> школьные годы родственники готовили его к поступлению в юридическую школу, однако приверженность </a:t>
            </a:r>
            <a:r>
              <a:rPr lang="ru-RU" sz="4400" dirty="0" err="1">
                <a:solidFill>
                  <a:srgbClr val="913917"/>
                </a:solidFill>
                <a:effectLst/>
                <a:ea typeface="Calibri" panose="020F0502020204030204" pitchFamily="34" charset="0"/>
              </a:rPr>
              <a:t>Миллеритскому</a:t>
            </a:r>
            <a:r>
              <a:rPr lang="ru-RU" sz="4400" dirty="0">
                <a:solidFill>
                  <a:srgbClr val="913917"/>
                </a:solidFill>
                <a:effectLst/>
                <a:ea typeface="Calibri" panose="020F0502020204030204" pitchFamily="34" charset="0"/>
              </a:rPr>
              <a:t> движение этому помешала.</a:t>
            </a:r>
          </a:p>
        </p:txBody>
      </p:sp>
    </p:spTree>
    <p:extLst>
      <p:ext uri="{BB962C8B-B14F-4D97-AF65-F5344CB8AC3E}">
        <p14:creationId xmlns:p14="http://schemas.microsoft.com/office/powerpoint/2010/main" val="3619371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2125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3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4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701754-3C62-13D0-5014-222A2E9909C3}"/>
              </a:ext>
            </a:extLst>
          </p:cNvPr>
          <p:cNvSpPr txBox="1"/>
          <p:nvPr/>
        </p:nvSpPr>
        <p:spPr>
          <a:xfrm>
            <a:off x="1987853" y="1543526"/>
            <a:ext cx="10127947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ru-RU" sz="5400" dirty="0">
                <a:solidFill>
                  <a:srgbClr val="913917"/>
                </a:solidFill>
              </a:rPr>
              <a:t>В</a:t>
            </a:r>
            <a:r>
              <a:rPr lang="ru-GB" sz="5400" dirty="0">
                <a:solidFill>
                  <a:srgbClr val="913917"/>
                </a:solidFill>
              </a:rPr>
              <a:t> подростковом возрасте Джон знал несколько языков включая древние библейские и латынь.</a:t>
            </a:r>
          </a:p>
          <a:p>
            <a:pPr marL="0" indent="0">
              <a:buNone/>
            </a:pPr>
            <a:endParaRPr lang="ru-GB" sz="5400" dirty="0">
              <a:solidFill>
                <a:srgbClr val="913917"/>
              </a:solidFill>
            </a:endParaRPr>
          </a:p>
          <a:p>
            <a:pPr marL="0" indent="0">
              <a:buNone/>
            </a:pPr>
            <a:r>
              <a:rPr lang="ru-GB" sz="5400" dirty="0">
                <a:solidFill>
                  <a:srgbClr val="913917"/>
                </a:solidFill>
              </a:rPr>
              <a:t>В 17 лет стал соблюдать субботу после прочтения трактата о субботе.</a:t>
            </a:r>
            <a:endParaRPr lang="ru-RU" sz="4400" dirty="0">
              <a:solidFill>
                <a:srgbClr val="913917"/>
              </a:solidFill>
              <a:effectLst/>
              <a:ea typeface="Calibri" panose="020F0502020204030204" pitchFamily="34" charset="0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83563ACB-9A26-AA88-0C72-3CF1E2A1CEE5}"/>
              </a:ext>
            </a:extLst>
          </p:cNvPr>
          <p:cNvGrpSpPr>
            <a:grpSpLocks noChangeAspect="1"/>
          </p:cNvGrpSpPr>
          <p:nvPr/>
        </p:nvGrpSpPr>
        <p:grpSpPr>
          <a:xfrm>
            <a:off x="2452234" y="548148"/>
            <a:ext cx="15835766" cy="8989592"/>
            <a:chOff x="-3365500" y="0"/>
            <a:chExt cx="9604885" cy="5219700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0041D57-C169-1ECE-31CD-DA65A74DCE17}"/>
                </a:ext>
              </a:extLst>
            </p:cNvPr>
            <p:cNvSpPr/>
            <p:nvPr/>
          </p:nvSpPr>
          <p:spPr>
            <a:xfrm>
              <a:off x="2886585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5"/>
              <a:stretch>
                <a:fillRect l="-6704" r="-6704"/>
              </a:stretch>
            </a:blipFill>
            <a:effectLst>
              <a:glow rad="364834">
                <a:schemeClr val="accent1">
                  <a:alpha val="35000"/>
                </a:schemeClr>
              </a:glow>
            </a:effectLst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FC63C5F9-84AB-F2B1-76C5-64B5211A9B0E}"/>
                </a:ext>
              </a:extLst>
            </p:cNvPr>
            <p:cNvSpPr/>
            <p:nvPr/>
          </p:nvSpPr>
          <p:spPr>
            <a:xfrm>
              <a:off x="-2751971" y="244729"/>
              <a:ext cx="3814976" cy="187175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6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ECA80E1-4B7E-5E85-D8AB-E31631324221}"/>
                </a:ext>
              </a:extLst>
            </p:cNvPr>
            <p:cNvSpPr/>
            <p:nvPr/>
          </p:nvSpPr>
          <p:spPr>
            <a:xfrm>
              <a:off x="-3365500" y="4438022"/>
              <a:ext cx="4752029" cy="653722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7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</p:spTree>
    <p:extLst>
      <p:ext uri="{BB962C8B-B14F-4D97-AF65-F5344CB8AC3E}">
        <p14:creationId xmlns:p14="http://schemas.microsoft.com/office/powerpoint/2010/main" val="191145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7221200" y="-881119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5173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701754-3C62-13D0-5014-222A2E9909C3}"/>
              </a:ext>
            </a:extLst>
          </p:cNvPr>
          <p:cNvSpPr txBox="1"/>
          <p:nvPr/>
        </p:nvSpPr>
        <p:spPr>
          <a:xfrm>
            <a:off x="787643" y="1714500"/>
            <a:ext cx="4800600" cy="8309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 algn="ctr">
              <a:buNone/>
            </a:pPr>
            <a:r>
              <a:rPr lang="ru-RU" sz="5400" dirty="0">
                <a:solidFill>
                  <a:srgbClr val="913917"/>
                </a:solidFill>
              </a:rPr>
              <a:t>С</a:t>
            </a:r>
            <a:r>
              <a:rPr lang="ru-GB" sz="5400" dirty="0">
                <a:solidFill>
                  <a:srgbClr val="913917"/>
                </a:solidFill>
              </a:rPr>
              <a:t>оздал семью в 1856 году.</a:t>
            </a:r>
          </a:p>
          <a:p>
            <a:pPr marL="0" indent="0" algn="ctr">
              <a:buNone/>
            </a:pPr>
            <a:endParaRPr lang="ru-GB" sz="5400" dirty="0">
              <a:solidFill>
                <a:srgbClr val="913917"/>
              </a:solidFill>
            </a:endParaRPr>
          </a:p>
          <a:p>
            <a:pPr marL="0" indent="0" algn="ctr">
              <a:buNone/>
            </a:pPr>
            <a:r>
              <a:rPr lang="ru-RU" sz="5400" dirty="0">
                <a:solidFill>
                  <a:srgbClr val="913917"/>
                </a:solidFill>
              </a:rPr>
              <a:t>Н</a:t>
            </a:r>
            <a:r>
              <a:rPr lang="ru-GB" sz="5400" dirty="0">
                <a:solidFill>
                  <a:srgbClr val="913917"/>
                </a:solidFill>
              </a:rPr>
              <a:t>а фото Джон, жена Ангелина</a:t>
            </a:r>
          </a:p>
          <a:p>
            <a:pPr marL="0" indent="0" algn="ctr">
              <a:buNone/>
            </a:pPr>
            <a:r>
              <a:rPr lang="ru-GB" sz="5400" dirty="0">
                <a:solidFill>
                  <a:srgbClr val="913917"/>
                </a:solidFill>
              </a:rPr>
              <a:t>и дети, </a:t>
            </a:r>
          </a:p>
          <a:p>
            <a:pPr marL="0" indent="0" algn="ctr">
              <a:buNone/>
            </a:pPr>
            <a:r>
              <a:rPr lang="ru-GB" sz="5400" dirty="0">
                <a:solidFill>
                  <a:srgbClr val="913917"/>
                </a:solidFill>
              </a:rPr>
              <a:t>Мэри и Чарльз.</a:t>
            </a:r>
          </a:p>
          <a:p>
            <a:pPr marL="0" indent="0" algn="ctr">
              <a:buNone/>
            </a:pPr>
            <a:endParaRPr lang="ru-GB" sz="5400" dirty="0">
              <a:solidFill>
                <a:srgbClr val="913917"/>
              </a:solidFill>
            </a:endParaRPr>
          </a:p>
          <a:p>
            <a:pPr marL="0" indent="0" algn="ctr">
              <a:buNone/>
            </a:pPr>
            <a:r>
              <a:rPr lang="ru-GB" sz="5400" dirty="0">
                <a:solidFill>
                  <a:srgbClr val="913917"/>
                </a:solidFill>
              </a:rPr>
              <a:t>Ангелина</a:t>
            </a:r>
          </a:p>
          <a:p>
            <a:pPr marL="0" indent="0" algn="ctr">
              <a:buNone/>
            </a:pPr>
            <a:r>
              <a:rPr lang="ru-RU" sz="5400" dirty="0">
                <a:solidFill>
                  <a:srgbClr val="913917"/>
                </a:solidFill>
              </a:rPr>
              <a:t>у</a:t>
            </a:r>
            <a:r>
              <a:rPr lang="ru-GB" sz="5400" dirty="0">
                <a:solidFill>
                  <a:srgbClr val="913917"/>
                </a:solidFill>
              </a:rPr>
              <a:t>мерла в 1872 г.  </a:t>
            </a:r>
            <a:endParaRPr lang="ru-RU" sz="4400" dirty="0">
              <a:solidFill>
                <a:srgbClr val="913917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842376-B042-857D-41C9-AA514C4B8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117219"/>
            <a:ext cx="11496149" cy="5845681"/>
          </a:xfrm>
          <a:prstGeom prst="rect">
            <a:avLst/>
          </a:prstGeom>
          <a:effectLst>
            <a:glow rad="376890">
              <a:schemeClr val="accent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49750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3649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9" name="Объект 2">
            <a:extLst>
              <a:ext uri="{FF2B5EF4-FFF2-40B4-BE49-F238E27FC236}">
                <a16:creationId xmlns:a16="http://schemas.microsoft.com/office/drawing/2014/main" id="{74A8C6F6-62FF-EEC1-D87F-2233E7E675AD}"/>
              </a:ext>
            </a:extLst>
          </p:cNvPr>
          <p:cNvSpPr txBox="1">
            <a:spLocks/>
          </p:cNvSpPr>
          <p:nvPr/>
        </p:nvSpPr>
        <p:spPr>
          <a:xfrm>
            <a:off x="1425844" y="1301857"/>
            <a:ext cx="5355956" cy="336313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В</a:t>
            </a:r>
            <a:r>
              <a:rPr lang="ru-GB" sz="5400" dirty="0">
                <a:solidFill>
                  <a:srgbClr val="913917"/>
                </a:solidFill>
              </a:rPr>
              <a:t> семье родилось четверо детей.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Д</a:t>
            </a:r>
            <a:r>
              <a:rPr lang="ru-GB" sz="5400" dirty="0">
                <a:solidFill>
                  <a:srgbClr val="913917"/>
                </a:solidFill>
              </a:rPr>
              <a:t>вое младших умерли младенцами.</a:t>
            </a:r>
          </a:p>
          <a:p>
            <a:pPr marL="0" indent="0" algn="ctr">
              <a:buFont typeface="Arial" pitchFamily="34" charset="0"/>
              <a:buNone/>
            </a:pPr>
            <a:endParaRPr lang="ru-GB" sz="5400" dirty="0">
              <a:solidFill>
                <a:srgbClr val="91391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5400" dirty="0">
                <a:solidFill>
                  <a:srgbClr val="913917"/>
                </a:solidFill>
              </a:rPr>
              <a:t>Н</a:t>
            </a:r>
            <a:r>
              <a:rPr lang="ru-GB" sz="5400" dirty="0">
                <a:solidFill>
                  <a:srgbClr val="913917"/>
                </a:solidFill>
              </a:rPr>
              <a:t>а фото</a:t>
            </a:r>
          </a:p>
          <a:p>
            <a:pPr marL="0" indent="0" algn="ctr">
              <a:buFont typeface="Arial" pitchFamily="34" charset="0"/>
              <a:buNone/>
            </a:pPr>
            <a:r>
              <a:rPr lang="ru-GB" sz="5400" dirty="0">
                <a:solidFill>
                  <a:srgbClr val="913917"/>
                </a:solidFill>
              </a:rPr>
              <a:t>Мэри и Чарльз.</a:t>
            </a: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5334CE9F-3DCC-4977-A460-06E05781A33F}"/>
              </a:ext>
            </a:extLst>
          </p:cNvPr>
          <p:cNvGrpSpPr>
            <a:grpSpLocks noChangeAspect="1"/>
          </p:cNvGrpSpPr>
          <p:nvPr/>
        </p:nvGrpSpPr>
        <p:grpSpPr>
          <a:xfrm>
            <a:off x="8686800" y="1028700"/>
            <a:ext cx="4705368" cy="7333272"/>
            <a:chOff x="0" y="0"/>
            <a:chExt cx="3365500" cy="52451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74541BF-B593-64AC-3E9D-6477B03FDF5E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 l="-12594" r="-12594"/>
              </a:stretch>
            </a:blipFill>
            <a:ln>
              <a:solidFill>
                <a:schemeClr val="bg2">
                  <a:lumMod val="50000"/>
                </a:schemeClr>
              </a:solidFill>
            </a:ln>
            <a:effectLst>
              <a:glow>
                <a:schemeClr val="accent1">
                  <a:alpha val="0"/>
                </a:schemeClr>
              </a:glow>
              <a:softEdge rad="88445"/>
            </a:effectLst>
          </p:spPr>
          <p:txBody>
            <a:bodyPr/>
            <a:lstStyle/>
            <a:p>
              <a:endParaRPr lang="ru-GB" dirty="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90FB748B-87D4-EC99-5818-68C390A07177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550E495-9C9E-E3E8-5569-E0C399CA0334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</a:blip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</p:spTree>
    <p:extLst>
      <p:ext uri="{BB962C8B-B14F-4D97-AF65-F5344CB8AC3E}">
        <p14:creationId xmlns:p14="http://schemas.microsoft.com/office/powerpoint/2010/main" val="2343728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7459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9" name="Объект 2">
            <a:extLst>
              <a:ext uri="{FF2B5EF4-FFF2-40B4-BE49-F238E27FC236}">
                <a16:creationId xmlns:a16="http://schemas.microsoft.com/office/drawing/2014/main" id="{2B80AD04-40AA-660B-A7E6-CF0A782B097F}"/>
              </a:ext>
            </a:extLst>
          </p:cNvPr>
          <p:cNvSpPr txBox="1">
            <a:spLocks/>
          </p:cNvSpPr>
          <p:nvPr/>
        </p:nvSpPr>
        <p:spPr>
          <a:xfrm>
            <a:off x="2001252" y="960894"/>
            <a:ext cx="9047748" cy="578280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4800" b="1" dirty="0">
                <a:solidFill>
                  <a:srgbClr val="913917"/>
                </a:solidFill>
              </a:rPr>
              <a:t>Деятельность и вклад (1):</a:t>
            </a:r>
          </a:p>
          <a:p>
            <a:r>
              <a:rPr lang="ru-RU" sz="4800" dirty="0">
                <a:solidFill>
                  <a:srgbClr val="913917"/>
                </a:solidFill>
              </a:rPr>
              <a:t>С</a:t>
            </a:r>
            <a:r>
              <a:rPr lang="ru-GB" sz="4800" dirty="0">
                <a:solidFill>
                  <a:srgbClr val="913917"/>
                </a:solidFill>
              </a:rPr>
              <a:t> 20 лет работал с супругами Уайт.</a:t>
            </a:r>
          </a:p>
          <a:p>
            <a:r>
              <a:rPr lang="ru-RU" sz="4800" dirty="0">
                <a:solidFill>
                  <a:srgbClr val="913917"/>
                </a:solidFill>
              </a:rPr>
              <a:t>П</a:t>
            </a:r>
            <a:r>
              <a:rPr lang="ru-GB" sz="4800" dirty="0">
                <a:solidFill>
                  <a:srgbClr val="913917"/>
                </a:solidFill>
              </a:rPr>
              <a:t>омогал Джеймсу Уайту издавать газеты и журналы.</a:t>
            </a:r>
          </a:p>
          <a:p>
            <a:r>
              <a:rPr lang="ru-GB" sz="4800" dirty="0">
                <a:solidFill>
                  <a:srgbClr val="913917"/>
                </a:solidFill>
              </a:rPr>
              <a:t>В 1855 году издал первый буклет о субботе.</a:t>
            </a:r>
          </a:p>
          <a:p>
            <a:r>
              <a:rPr lang="ru-RU" sz="4800" dirty="0">
                <a:solidFill>
                  <a:srgbClr val="913917"/>
                </a:solidFill>
              </a:rPr>
              <a:t>В</a:t>
            </a:r>
            <a:r>
              <a:rPr lang="ru-GB" sz="4800" dirty="0">
                <a:solidFill>
                  <a:srgbClr val="913917"/>
                </a:solidFill>
              </a:rPr>
              <a:t> 1858 году провел исследование о десятине.</a:t>
            </a:r>
          </a:p>
          <a:p>
            <a:r>
              <a:rPr lang="ru-GB" sz="4800" dirty="0">
                <a:solidFill>
                  <a:srgbClr val="913917"/>
                </a:solidFill>
              </a:rPr>
              <a:t>В 1860-е продвигал учение о здоровом образе жизни.</a:t>
            </a:r>
          </a:p>
          <a:p>
            <a:endParaRPr lang="ru-GB" sz="4800" dirty="0">
              <a:solidFill>
                <a:srgbClr val="913917"/>
              </a:solidFill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FECAF38-9F68-FE89-4070-492ACD172629}"/>
              </a:ext>
            </a:extLst>
          </p:cNvPr>
          <p:cNvGrpSpPr>
            <a:grpSpLocks noChangeAspect="1"/>
          </p:cNvGrpSpPr>
          <p:nvPr/>
        </p:nvGrpSpPr>
        <p:grpSpPr>
          <a:xfrm>
            <a:off x="10885087" y="716710"/>
            <a:ext cx="3555209" cy="5540760"/>
            <a:chOff x="0" y="0"/>
            <a:chExt cx="3365500" cy="52451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AA016E2-C3FF-5E75-98C6-C93BEE2E3A19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2817" r="-281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FE1CD-00DE-91FF-075A-0F988F81EE41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92903F9-2B21-6618-8974-0CD67629E6AE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</p:spTree>
    <p:extLst>
      <p:ext uri="{BB962C8B-B14F-4D97-AF65-F5344CB8AC3E}">
        <p14:creationId xmlns:p14="http://schemas.microsoft.com/office/powerpoint/2010/main" val="2377499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320832" y="-503248"/>
            <a:ext cx="7539168" cy="11206219"/>
            <a:chOff x="0" y="0"/>
            <a:chExt cx="3175000" cy="4719320"/>
          </a:xfrm>
        </p:grpSpPr>
        <p:sp>
          <p:nvSpPr>
            <p:cNvPr id="3" name="Freeform 3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-8786429">
            <a:off x="-4345375" y="-7745986"/>
            <a:ext cx="7539168" cy="11206219"/>
            <a:chOff x="0" y="0"/>
            <a:chExt cx="3175000" cy="4719320"/>
          </a:xfrm>
        </p:grpSpPr>
        <p:sp>
          <p:nvSpPr>
            <p:cNvPr id="6" name="Freeform 6"/>
            <p:cNvSpPr/>
            <p:nvPr/>
          </p:nvSpPr>
          <p:spPr>
            <a:xfrm>
              <a:off x="20320" y="21590"/>
              <a:ext cx="3154680" cy="4697730"/>
            </a:xfrm>
            <a:custGeom>
              <a:avLst/>
              <a:gdLst/>
              <a:ahLst/>
              <a:cxnLst/>
              <a:rect l="l" t="t" r="r" b="b"/>
              <a:pathLst>
                <a:path w="3154680" h="469773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>
              <a:blip r:embed="rId2"/>
              <a:stretch>
                <a:fillRect t="-22122" r="-43618" b="-22122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3175000" cy="4719320"/>
            </a:xfrm>
            <a:custGeom>
              <a:avLst/>
              <a:gdLst/>
              <a:ahLst/>
              <a:cxnLst/>
              <a:rect l="l" t="t" r="r" b="b"/>
              <a:pathLst>
                <a:path w="3175000" h="471932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>
              <a:blip r:embed="rId3"/>
              <a:stretch>
                <a:fillRect l="-4322" t="-3535" r="-518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4FECAF38-9F68-FE89-4070-492ACD172629}"/>
              </a:ext>
            </a:extLst>
          </p:cNvPr>
          <p:cNvGrpSpPr>
            <a:grpSpLocks noChangeAspect="1"/>
          </p:cNvGrpSpPr>
          <p:nvPr/>
        </p:nvGrpSpPr>
        <p:grpSpPr>
          <a:xfrm>
            <a:off x="10885087" y="716710"/>
            <a:ext cx="3555209" cy="5540760"/>
            <a:chOff x="0" y="0"/>
            <a:chExt cx="3365500" cy="52451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AA016E2-C3FF-5E75-98C6-C93BEE2E3A19}"/>
                </a:ext>
              </a:extLst>
            </p:cNvPr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2817" r="-281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FAFE1CD-00DE-91FF-075A-0F988F81EE41}"/>
                </a:ext>
              </a:extLst>
            </p:cNvPr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  <p:txBody>
            <a:bodyPr/>
            <a:lstStyle/>
            <a:p>
              <a:endParaRPr lang="ru-GB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C92903F9-2B21-6618-8974-0CD67629E6AE}"/>
                </a:ext>
              </a:extLst>
            </p:cNvPr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  <p:txBody>
            <a:bodyPr/>
            <a:lstStyle/>
            <a:p>
              <a:endParaRPr lang="ru-GB"/>
            </a:p>
          </p:txBody>
        </p:sp>
      </p:grpSp>
      <p:sp>
        <p:nvSpPr>
          <p:cNvPr id="8" name="Объект 2">
            <a:extLst>
              <a:ext uri="{FF2B5EF4-FFF2-40B4-BE49-F238E27FC236}">
                <a16:creationId xmlns:a16="http://schemas.microsoft.com/office/drawing/2014/main" id="{DC98D2B1-12F3-8CB9-BEC2-D8C90FECE7D3}"/>
              </a:ext>
            </a:extLst>
          </p:cNvPr>
          <p:cNvSpPr txBox="1">
            <a:spLocks/>
          </p:cNvSpPr>
          <p:nvPr/>
        </p:nvSpPr>
        <p:spPr>
          <a:xfrm>
            <a:off x="1058780" y="301974"/>
            <a:ext cx="8945772" cy="560352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b="1" dirty="0">
                <a:solidFill>
                  <a:srgbClr val="913917"/>
                </a:solidFill>
              </a:rPr>
              <a:t>   Деятельность и вклад (2):</a:t>
            </a:r>
            <a:endParaRPr lang="ru-GB" sz="5400" dirty="0">
              <a:solidFill>
                <a:srgbClr val="913917"/>
              </a:solidFill>
            </a:endParaRPr>
          </a:p>
          <a:p>
            <a:r>
              <a:rPr lang="ru-GB" sz="5400" dirty="0">
                <a:solidFill>
                  <a:srgbClr val="913917"/>
                </a:solidFill>
              </a:rPr>
              <a:t>В Ревью энд Геральд  публиковал статьи в защиту дара пророчества.</a:t>
            </a:r>
          </a:p>
          <a:p>
            <a:r>
              <a:rPr lang="ru-GB" sz="5400" dirty="0">
                <a:solidFill>
                  <a:srgbClr val="913917"/>
                </a:solidFill>
              </a:rPr>
              <a:t>Провел изучение Откр. 13гл. о двухглавом звере - США.</a:t>
            </a:r>
          </a:p>
          <a:p>
            <a:r>
              <a:rPr lang="ru-GB" sz="5400" dirty="0">
                <a:solidFill>
                  <a:srgbClr val="913917"/>
                </a:solidFill>
              </a:rPr>
              <a:t>Публиковал статьи об учении о состоянии умерших.</a:t>
            </a:r>
          </a:p>
          <a:p>
            <a:r>
              <a:rPr lang="ru-GB" sz="5400" dirty="0">
                <a:solidFill>
                  <a:srgbClr val="913917"/>
                </a:solidFill>
              </a:rPr>
              <a:t>Проводил успешные евангельские программы.</a:t>
            </a:r>
          </a:p>
          <a:p>
            <a:r>
              <a:rPr lang="ru-GB" sz="5400" dirty="0">
                <a:solidFill>
                  <a:srgbClr val="913917"/>
                </a:solidFill>
              </a:rPr>
              <a:t> </a:t>
            </a:r>
          </a:p>
          <a:p>
            <a:endParaRPr lang="ru-GB" sz="5400" dirty="0">
              <a:solidFill>
                <a:srgbClr val="913917"/>
              </a:solidFill>
            </a:endParaRPr>
          </a:p>
          <a:p>
            <a:endParaRPr lang="ru-GB" sz="5400" dirty="0">
              <a:solidFill>
                <a:srgbClr val="9139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13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742</Words>
  <Application>Microsoft Macintosh PowerPoint</Application>
  <PresentationFormat>Произвольный</PresentationFormat>
  <Paragraphs>105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TAN Pearl</vt:lpstr>
      <vt:lpstr>Symbol</vt:lpstr>
      <vt:lpstr>Arial</vt:lpstr>
      <vt:lpstr>Times New Roman</vt:lpstr>
      <vt:lpstr>Black Mango Semi-Bold</vt:lpstr>
      <vt:lpstr>Calibri</vt:lpstr>
      <vt:lpstr>Open Sans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cp:lastModifiedBy>Vsevolod Andrusiak</cp:lastModifiedBy>
  <cp:revision>6</cp:revision>
  <dcterms:created xsi:type="dcterms:W3CDTF">2006-08-16T00:00:00Z</dcterms:created>
  <dcterms:modified xsi:type="dcterms:W3CDTF">2024-09-20T12:14:55Z</dcterms:modified>
  <dc:identifier>DAGRMvQPyEo</dc:identifier>
</cp:coreProperties>
</file>